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32"/>
  </p:notesMasterIdLst>
  <p:handoutMasterIdLst>
    <p:handoutMasterId r:id="rId33"/>
  </p:handoutMasterIdLst>
  <p:sldIdLst>
    <p:sldId id="286" r:id="rId9"/>
    <p:sldId id="290" r:id="rId10"/>
    <p:sldId id="620" r:id="rId11"/>
    <p:sldId id="302" r:id="rId12"/>
    <p:sldId id="303" r:id="rId13"/>
    <p:sldId id="310" r:id="rId14"/>
    <p:sldId id="624" r:id="rId15"/>
    <p:sldId id="622" r:id="rId16"/>
    <p:sldId id="623" r:id="rId17"/>
    <p:sldId id="309" r:id="rId18"/>
    <p:sldId id="311" r:id="rId19"/>
    <p:sldId id="304" r:id="rId20"/>
    <p:sldId id="312" r:id="rId21"/>
    <p:sldId id="618" r:id="rId22"/>
    <p:sldId id="596" r:id="rId23"/>
    <p:sldId id="590" r:id="rId24"/>
    <p:sldId id="619" r:id="rId25"/>
    <p:sldId id="308" r:id="rId26"/>
    <p:sldId id="305" r:id="rId27"/>
    <p:sldId id="306" r:id="rId28"/>
    <p:sldId id="307" r:id="rId29"/>
    <p:sldId id="621" r:id="rId30"/>
    <p:sldId id="301" r:id="rId31"/>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78F3DA-CE62-408C-8297-C3486CD7C5E0}" v="2" dt="2022-08-06T17:43:29.808"/>
    <p1510:client id="{B540D581-62D2-470F-9F2B-892F09415A9C}" v="411" dt="2022-08-15T08:16:50.860"/>
    <p1510:client id="{D3280B9C-27B7-4A34-B1E3-56C31D80B0B6}" v="7" dt="2022-08-14T23:15:11.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95" autoAdjust="0"/>
    <p:restoredTop sz="94660"/>
  </p:normalViewPr>
  <p:slideViewPr>
    <p:cSldViewPr snapToGrid="0">
      <p:cViewPr varScale="1">
        <p:scale>
          <a:sx n="119" d="100"/>
          <a:sy n="119" d="100"/>
        </p:scale>
        <p:origin x="512" y="192"/>
      </p:cViewPr>
      <p:guideLst>
        <p:guide orient="horz" pos="2160"/>
        <p:guide pos="3864"/>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5/10/relationships/revisionInfo" Target="revisionInfo.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issberg, Todd E CIV USARMY CEERD-EL (USA)" userId="S::todd.e.steissberg@usace.army.mil::7f67b811-0eb4-4751-9e4a-fa9f270e94fa" providerId="AD" clId="Web-{A878F3DA-CE62-408C-8297-C3486CD7C5E0}"/>
    <pc:docChg chg="modSld">
      <pc:chgData name="Steissberg, Todd E CIV USARMY CEERD-EL (USA)" userId="S::todd.e.steissberg@usace.army.mil::7f67b811-0eb4-4751-9e4a-fa9f270e94fa" providerId="AD" clId="Web-{A878F3DA-CE62-408C-8297-C3486CD7C5E0}" dt="2022-08-06T17:43:29.808" v="1" actId="14100"/>
      <pc:docMkLst>
        <pc:docMk/>
      </pc:docMkLst>
      <pc:sldChg chg="modSp">
        <pc:chgData name="Steissberg, Todd E CIV USARMY CEERD-EL (USA)" userId="S::todd.e.steissberg@usace.army.mil::7f67b811-0eb4-4751-9e4a-fa9f270e94fa" providerId="AD" clId="Web-{A878F3DA-CE62-408C-8297-C3486CD7C5E0}" dt="2022-08-06T17:43:29.808" v="1" actId="14100"/>
        <pc:sldMkLst>
          <pc:docMk/>
          <pc:sldMk cId="212615159" sldId="290"/>
        </pc:sldMkLst>
        <pc:spChg chg="mod">
          <ac:chgData name="Steissberg, Todd E CIV USARMY CEERD-EL (USA)" userId="S::todd.e.steissberg@usace.army.mil::7f67b811-0eb4-4751-9e4a-fa9f270e94fa" providerId="AD" clId="Web-{A878F3DA-CE62-408C-8297-C3486CD7C5E0}" dt="2022-08-06T17:43:29.808" v="1" actId="14100"/>
          <ac:spMkLst>
            <pc:docMk/>
            <pc:sldMk cId="212615159" sldId="290"/>
            <ac:spMk id="3" creationId="{00000000-0000-0000-0000-000000000000}"/>
          </ac:spMkLst>
        </pc:spChg>
      </pc:sldChg>
    </pc:docChg>
  </pc:docChgLst>
  <pc:docChgLst>
    <pc:chgData name="Steissberg, Todd E CIV USARMY CEERD-EL (USA)" userId="S::todd.e.steissberg@usace.army.mil::7f67b811-0eb4-4751-9e4a-fa9f270e94fa" providerId="AD" clId="Web-{B540D581-62D2-470F-9F2B-892F09415A9C}"/>
    <pc:docChg chg="modSld">
      <pc:chgData name="Steissberg, Todd E CIV USARMY CEERD-EL (USA)" userId="S::todd.e.steissberg@usace.army.mil::7f67b811-0eb4-4751-9e4a-fa9f270e94fa" providerId="AD" clId="Web-{B540D581-62D2-470F-9F2B-892F09415A9C}" dt="2022-08-15T08:16:50.860" v="293" actId="1076"/>
      <pc:docMkLst>
        <pc:docMk/>
      </pc:docMkLst>
      <pc:sldChg chg="addSp delSp modSp">
        <pc:chgData name="Steissberg, Todd E CIV USARMY CEERD-EL (USA)" userId="S::todd.e.steissberg@usace.army.mil::7f67b811-0eb4-4751-9e4a-fa9f270e94fa" providerId="AD" clId="Web-{B540D581-62D2-470F-9F2B-892F09415A9C}" dt="2022-08-15T08:11:22.981" v="248"/>
        <pc:sldMkLst>
          <pc:docMk/>
          <pc:sldMk cId="434006854" sldId="590"/>
        </pc:sldMkLst>
        <pc:picChg chg="add del mod">
          <ac:chgData name="Steissberg, Todd E CIV USARMY CEERD-EL (USA)" userId="S::todd.e.steissberg@usace.army.mil::7f67b811-0eb4-4751-9e4a-fa9f270e94fa" providerId="AD" clId="Web-{B540D581-62D2-470F-9F2B-892F09415A9C}" dt="2022-08-15T08:11:22.981" v="248"/>
          <ac:picMkLst>
            <pc:docMk/>
            <pc:sldMk cId="434006854" sldId="590"/>
            <ac:picMk id="3" creationId="{758083BA-0BB9-4B55-AC13-B33E83E89C75}"/>
          </ac:picMkLst>
        </pc:picChg>
      </pc:sldChg>
      <pc:sldChg chg="addSp delSp modSp mod modShow">
        <pc:chgData name="Steissberg, Todd E CIV USARMY CEERD-EL (USA)" userId="S::todd.e.steissberg@usace.army.mil::7f67b811-0eb4-4751-9e4a-fa9f270e94fa" providerId="AD" clId="Web-{B540D581-62D2-470F-9F2B-892F09415A9C}" dt="2022-08-15T08:16:50.860" v="293" actId="1076"/>
        <pc:sldMkLst>
          <pc:docMk/>
          <pc:sldMk cId="2598461657" sldId="596"/>
        </pc:sldMkLst>
        <pc:spChg chg="mod ord topLvl">
          <ac:chgData name="Steissberg, Todd E CIV USARMY CEERD-EL (USA)" userId="S::todd.e.steissberg@usace.army.mil::7f67b811-0eb4-4751-9e4a-fa9f270e94fa" providerId="AD" clId="Web-{B540D581-62D2-470F-9F2B-892F09415A9C}" dt="2022-08-15T08:16:50.860" v="293" actId="1076"/>
          <ac:spMkLst>
            <pc:docMk/>
            <pc:sldMk cId="2598461657" sldId="596"/>
            <ac:spMk id="3" creationId="{43010E05-A8C4-C046-B426-2BB5C7C7103A}"/>
          </ac:spMkLst>
        </pc:spChg>
        <pc:spChg chg="add mod topLvl">
          <ac:chgData name="Steissberg, Todd E CIV USARMY CEERD-EL (USA)" userId="S::todd.e.steissberg@usace.army.mil::7f67b811-0eb4-4751-9e4a-fa9f270e94fa" providerId="AD" clId="Web-{B540D581-62D2-470F-9F2B-892F09415A9C}" dt="2022-08-15T08:16:11.328" v="287"/>
          <ac:spMkLst>
            <pc:docMk/>
            <pc:sldMk cId="2598461657" sldId="596"/>
            <ac:spMk id="11" creationId="{E2AC0FC6-FBFB-2448-673B-6FEE1610A96A}"/>
          </ac:spMkLst>
        </pc:spChg>
        <pc:spChg chg="add mod topLvl">
          <ac:chgData name="Steissberg, Todd E CIV USARMY CEERD-EL (USA)" userId="S::todd.e.steissberg@usace.army.mil::7f67b811-0eb4-4751-9e4a-fa9f270e94fa" providerId="AD" clId="Web-{B540D581-62D2-470F-9F2B-892F09415A9C}" dt="2022-08-15T08:16:11.328" v="287"/>
          <ac:spMkLst>
            <pc:docMk/>
            <pc:sldMk cId="2598461657" sldId="596"/>
            <ac:spMk id="12" creationId="{CB9B1339-0280-0FBD-0DEE-68EBCFCDE90A}"/>
          </ac:spMkLst>
        </pc:spChg>
        <pc:spChg chg="add mod topLvl">
          <ac:chgData name="Steissberg, Todd E CIV USARMY CEERD-EL (USA)" userId="S::todd.e.steissberg@usace.army.mil::7f67b811-0eb4-4751-9e4a-fa9f270e94fa" providerId="AD" clId="Web-{B540D581-62D2-470F-9F2B-892F09415A9C}" dt="2022-08-15T08:16:11.328" v="287"/>
          <ac:spMkLst>
            <pc:docMk/>
            <pc:sldMk cId="2598461657" sldId="596"/>
            <ac:spMk id="13" creationId="{0B96092F-A546-5D5C-19BF-943294E44383}"/>
          </ac:spMkLst>
        </pc:spChg>
        <pc:spChg chg="add del mod">
          <ac:chgData name="Steissberg, Todd E CIV USARMY CEERD-EL (USA)" userId="S::todd.e.steissberg@usace.army.mil::7f67b811-0eb4-4751-9e4a-fa9f270e94fa" providerId="AD" clId="Web-{B540D581-62D2-470F-9F2B-892F09415A9C}" dt="2022-08-15T07:55:57.924" v="140"/>
          <ac:spMkLst>
            <pc:docMk/>
            <pc:sldMk cId="2598461657" sldId="596"/>
            <ac:spMk id="15" creationId="{3A9CCF93-2664-B305-FEA6-9C65205785A1}"/>
          </ac:spMkLst>
        </pc:spChg>
        <pc:spChg chg="add mod">
          <ac:chgData name="Steissberg, Todd E CIV USARMY CEERD-EL (USA)" userId="S::todd.e.steissberg@usace.army.mil::7f67b811-0eb4-4751-9e4a-fa9f270e94fa" providerId="AD" clId="Web-{B540D581-62D2-470F-9F2B-892F09415A9C}" dt="2022-08-15T08:15:56.891" v="286" actId="1076"/>
          <ac:spMkLst>
            <pc:docMk/>
            <pc:sldMk cId="2598461657" sldId="596"/>
            <ac:spMk id="17" creationId="{ABACB7A1-16E4-EED0-91CE-70519BC219BD}"/>
          </ac:spMkLst>
        </pc:spChg>
        <pc:grpChg chg="add del mod">
          <ac:chgData name="Steissberg, Todd E CIV USARMY CEERD-EL (USA)" userId="S::todd.e.steissberg@usace.army.mil::7f67b811-0eb4-4751-9e4a-fa9f270e94fa" providerId="AD" clId="Web-{B540D581-62D2-470F-9F2B-892F09415A9C}" dt="2022-08-15T08:16:11.328" v="287"/>
          <ac:grpSpMkLst>
            <pc:docMk/>
            <pc:sldMk cId="2598461657" sldId="596"/>
            <ac:grpSpMk id="16" creationId="{732F4160-AC5F-6074-A3AC-C89A90549F98}"/>
          </ac:grpSpMkLst>
        </pc:grpChg>
        <pc:grpChg chg="add mod">
          <ac:chgData name="Steissberg, Todd E CIV USARMY CEERD-EL (USA)" userId="S::todd.e.steissberg@usace.army.mil::7f67b811-0eb4-4751-9e4a-fa9f270e94fa" providerId="AD" clId="Web-{B540D581-62D2-470F-9F2B-892F09415A9C}" dt="2022-08-15T08:16:50.829" v="292" actId="1076"/>
          <ac:grpSpMkLst>
            <pc:docMk/>
            <pc:sldMk cId="2598461657" sldId="596"/>
            <ac:grpSpMk id="18" creationId="{F65A339C-4313-9643-BABA-D396378A9607}"/>
          </ac:grpSpMkLst>
        </pc:grpChg>
        <pc:picChg chg="del mod">
          <ac:chgData name="Steissberg, Todd E CIV USARMY CEERD-EL (USA)" userId="S::todd.e.steissberg@usace.army.mil::7f67b811-0eb4-4751-9e4a-fa9f270e94fa" providerId="AD" clId="Web-{B540D581-62D2-470F-9F2B-892F09415A9C}" dt="2022-08-15T07:48:50.326" v="97"/>
          <ac:picMkLst>
            <pc:docMk/>
            <pc:sldMk cId="2598461657" sldId="596"/>
            <ac:picMk id="4" creationId="{E2FEB4FD-C7DA-3543-9FE9-B96E1D665E73}"/>
          </ac:picMkLst>
        </pc:picChg>
        <pc:picChg chg="add mod topLvl">
          <ac:chgData name="Steissberg, Todd E CIV USARMY CEERD-EL (USA)" userId="S::todd.e.steissberg@usace.army.mil::7f67b811-0eb4-4751-9e4a-fa9f270e94fa" providerId="AD" clId="Web-{B540D581-62D2-470F-9F2B-892F09415A9C}" dt="2022-08-15T08:16:11.328" v="287"/>
          <ac:picMkLst>
            <pc:docMk/>
            <pc:sldMk cId="2598461657" sldId="596"/>
            <ac:picMk id="5" creationId="{FEEAB6C8-622F-9F86-7BCA-D3614A9B3FD4}"/>
          </ac:picMkLst>
        </pc:picChg>
        <pc:cxnChg chg="add del">
          <ac:chgData name="Steissberg, Todd E CIV USARMY CEERD-EL (USA)" userId="S::todd.e.steissberg@usace.army.mil::7f67b811-0eb4-4751-9e4a-fa9f270e94fa" providerId="AD" clId="Web-{B540D581-62D2-470F-9F2B-892F09415A9C}" dt="2022-08-15T07:48:55.138" v="98"/>
          <ac:cxnSpMkLst>
            <pc:docMk/>
            <pc:sldMk cId="2598461657" sldId="596"/>
            <ac:cxnSpMk id="6" creationId="{6689DBA9-16C9-12B2-5E55-BFA83786AB01}"/>
          </ac:cxnSpMkLst>
        </pc:cxnChg>
        <pc:cxnChg chg="add mod topLvl">
          <ac:chgData name="Steissberg, Todd E CIV USARMY CEERD-EL (USA)" userId="S::todd.e.steissberg@usace.army.mil::7f67b811-0eb4-4751-9e4a-fa9f270e94fa" providerId="AD" clId="Web-{B540D581-62D2-470F-9F2B-892F09415A9C}" dt="2022-08-15T08:16:11.328" v="287"/>
          <ac:cxnSpMkLst>
            <pc:docMk/>
            <pc:sldMk cId="2598461657" sldId="596"/>
            <ac:cxnSpMk id="8" creationId="{94424D69-8232-9049-0423-BE8271FABE75}"/>
          </ac:cxnSpMkLst>
        </pc:cxnChg>
        <pc:cxnChg chg="add mod topLvl">
          <ac:chgData name="Steissberg, Todd E CIV USARMY CEERD-EL (USA)" userId="S::todd.e.steissberg@usace.army.mil::7f67b811-0eb4-4751-9e4a-fa9f270e94fa" providerId="AD" clId="Web-{B540D581-62D2-470F-9F2B-892F09415A9C}" dt="2022-08-15T08:16:11.328" v="287"/>
          <ac:cxnSpMkLst>
            <pc:docMk/>
            <pc:sldMk cId="2598461657" sldId="596"/>
            <ac:cxnSpMk id="9" creationId="{48CB2AC6-84AF-71B5-FED8-2CFDDE98CB2E}"/>
          </ac:cxnSpMkLst>
        </pc:cxnChg>
        <pc:cxnChg chg="add mod topLvl">
          <ac:chgData name="Steissberg, Todd E CIV USARMY CEERD-EL (USA)" userId="S::todd.e.steissberg@usace.army.mil::7f67b811-0eb4-4751-9e4a-fa9f270e94fa" providerId="AD" clId="Web-{B540D581-62D2-470F-9F2B-892F09415A9C}" dt="2022-08-15T08:16:11.328" v="287"/>
          <ac:cxnSpMkLst>
            <pc:docMk/>
            <pc:sldMk cId="2598461657" sldId="596"/>
            <ac:cxnSpMk id="10" creationId="{1C583DDB-C228-09BF-C3ED-B1C2445744D4}"/>
          </ac:cxnSpMkLst>
        </pc:cxnChg>
        <pc:cxnChg chg="add mod topLvl">
          <ac:chgData name="Steissberg, Todd E CIV USARMY CEERD-EL (USA)" userId="S::todd.e.steissberg@usace.army.mil::7f67b811-0eb4-4751-9e4a-fa9f270e94fa" providerId="AD" clId="Web-{B540D581-62D2-470F-9F2B-892F09415A9C}" dt="2022-08-15T08:16:11.328" v="287"/>
          <ac:cxnSpMkLst>
            <pc:docMk/>
            <pc:sldMk cId="2598461657" sldId="596"/>
            <ac:cxnSpMk id="14" creationId="{D4CD7828-B130-2378-619C-3CA0DE8146C5}"/>
          </ac:cxnSpMkLst>
        </pc:cxnChg>
      </pc:sldChg>
    </pc:docChg>
  </pc:docChgLst>
  <pc:docChgLst>
    <pc:chgData name="Steissberg, Todd E CIV USARMY CEERD-EL (USA)" userId="S::todd.e.steissberg@usace.army.mil::7f67b811-0eb4-4751-9e4a-fa9f270e94fa" providerId="AD" clId="Web-{D3280B9C-27B7-4A34-B1E3-56C31D80B0B6}"/>
    <pc:docChg chg="addSld modSld">
      <pc:chgData name="Steissberg, Todd E CIV USARMY CEERD-EL (USA)" userId="S::todd.e.steissberg@usace.army.mil::7f67b811-0eb4-4751-9e4a-fa9f270e94fa" providerId="AD" clId="Web-{D3280B9C-27B7-4A34-B1E3-56C31D80B0B6}" dt="2022-08-14T23:15:12.203" v="8" actId="20577"/>
      <pc:docMkLst>
        <pc:docMk/>
      </pc:docMkLst>
      <pc:sldChg chg="modSp add replId">
        <pc:chgData name="Steissberg, Todd E CIV USARMY CEERD-EL (USA)" userId="S::todd.e.steissberg@usace.army.mil::7f67b811-0eb4-4751-9e4a-fa9f270e94fa" providerId="AD" clId="Web-{D3280B9C-27B7-4A34-B1E3-56C31D80B0B6}" dt="2022-08-14T23:15:12.203" v="8" actId="20577"/>
        <pc:sldMkLst>
          <pc:docMk/>
          <pc:sldMk cId="782535552" sldId="620"/>
        </pc:sldMkLst>
        <pc:spChg chg="mod">
          <ac:chgData name="Steissberg, Todd E CIV USARMY CEERD-EL (USA)" userId="S::todd.e.steissberg@usace.army.mil::7f67b811-0eb4-4751-9e4a-fa9f270e94fa" providerId="AD" clId="Web-{D3280B9C-27B7-4A34-B1E3-56C31D80B0B6}" dt="2022-08-14T23:15:12.203" v="8" actId="20577"/>
          <ac:spMkLst>
            <pc:docMk/>
            <pc:sldMk cId="782535552" sldId="620"/>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8/15/22</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8/15/22</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186393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221741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216102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17</a:t>
            </a:fld>
            <a:endParaRPr lang="en-US" dirty="0"/>
          </a:p>
        </p:txBody>
      </p:sp>
    </p:spTree>
    <p:extLst>
      <p:ext uri="{BB962C8B-B14F-4D97-AF65-F5344CB8AC3E}">
        <p14:creationId xmlns:p14="http://schemas.microsoft.com/office/powerpoint/2010/main" val="257634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762000"/>
          </a:xfrm>
        </p:spPr>
        <p:txBody>
          <a:bodyPr/>
          <a:lstStyle>
            <a:lvl1pPr>
              <a:defRPr sz="3600"/>
            </a:lvl1pPr>
          </a:lstStyle>
          <a:p>
            <a:r>
              <a:rPr lang="en-US" dirty="0"/>
              <a:t>Click to edit Master title style</a:t>
            </a:r>
          </a:p>
        </p:txBody>
      </p:sp>
      <p:sp>
        <p:nvSpPr>
          <p:cNvPr id="3" name="Content Placeholder 2"/>
          <p:cNvSpPr>
            <a:spLocks noGrp="1"/>
          </p:cNvSpPr>
          <p:nvPr>
            <p:ph idx="1"/>
          </p:nvPr>
        </p:nvSpPr>
        <p:spPr>
          <a:xfrm>
            <a:off x="1828800" y="1524000"/>
            <a:ext cx="8534400" cy="4724400"/>
          </a:xfrm>
          <a:solidFill>
            <a:schemeClr val="accent6">
              <a:lumMod val="50000"/>
              <a:alpha val="45000"/>
            </a:schemeClr>
          </a:solidFill>
        </p:spPr>
        <p:txBody>
          <a:bodyPr/>
          <a:lstStyle>
            <a:lvl1pPr>
              <a:buClr>
                <a:srgbClr val="00B0F0"/>
              </a:buClr>
              <a:buSzPct val="120000"/>
              <a:buFont typeface="Arial" pitchFamily="34" charset="0"/>
              <a:buChar char="•"/>
              <a:defRPr sz="2000"/>
            </a:lvl1pPr>
            <a:lvl2pPr>
              <a:buSzPct val="120000"/>
              <a:buFont typeface="Arial" pitchFamily="34" charset="0"/>
              <a:buChar char="•"/>
              <a:defRPr sz="1800"/>
            </a:lvl2pPr>
            <a:lvl3pPr>
              <a:buClr>
                <a:srgbClr val="00B0F0"/>
              </a:buClr>
              <a:buSzPct val="120000"/>
              <a:buFont typeface="Arial" pitchFamily="34" charset="0"/>
              <a:buChar char="•"/>
              <a:defRPr sz="1600"/>
            </a:lvl3pPr>
            <a:lvl4pPr>
              <a:buFont typeface="Courier New" pitchFamily="49" charset="0"/>
              <a:buChar char="o"/>
              <a:defRPr sz="1400"/>
            </a:lvl4pPr>
            <a:lvl5pPr>
              <a:buClr>
                <a:srgbClr val="00B0F0"/>
              </a:buClr>
              <a:buFont typeface="Courier New" pitchFamily="49" charset="0"/>
              <a:buChar char="o"/>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400800"/>
            <a:ext cx="2844800" cy="320675"/>
          </a:xfrm>
        </p:spPr>
        <p:txBody>
          <a:bodyPr/>
          <a:lstStyle>
            <a:lvl1pPr>
              <a:defRPr/>
            </a:lvl1pPr>
          </a:lstStyle>
          <a:p>
            <a:fld id="{3C593294-CFC3-4F9B-9837-8137DD11B3FE}" type="datetime1">
              <a:rPr lang="en-US" smtClean="0"/>
              <a:pPr/>
              <a:t>8/15/22</a:t>
            </a:fld>
            <a:endParaRPr lang="en-US"/>
          </a:p>
        </p:txBody>
      </p:sp>
      <p:sp>
        <p:nvSpPr>
          <p:cNvPr id="5" name="Footer Placeholder 4"/>
          <p:cNvSpPr>
            <a:spLocks noGrp="1"/>
          </p:cNvSpPr>
          <p:nvPr>
            <p:ph type="ftr" sz="quarter" idx="11"/>
          </p:nvPr>
        </p:nvSpPr>
        <p:spPr>
          <a:xfrm>
            <a:off x="4165600" y="6400800"/>
            <a:ext cx="3860800" cy="320675"/>
          </a:xfrm>
        </p:spPr>
        <p:txBody>
          <a:bodyPr/>
          <a:lstStyle>
            <a:lvl1pPr>
              <a:defRPr/>
            </a:lvl1pPr>
          </a:lstStyle>
          <a:p>
            <a:endParaRPr lang="en-US" dirty="0"/>
          </a:p>
        </p:txBody>
      </p:sp>
      <p:sp>
        <p:nvSpPr>
          <p:cNvPr id="6" name="Slide Number Placeholder 5"/>
          <p:cNvSpPr>
            <a:spLocks noGrp="1"/>
          </p:cNvSpPr>
          <p:nvPr>
            <p:ph type="sldNum" sz="quarter" idx="12"/>
          </p:nvPr>
        </p:nvSpPr>
        <p:spPr>
          <a:xfrm>
            <a:off x="8737600" y="6400800"/>
            <a:ext cx="2844800" cy="320675"/>
          </a:xfrm>
        </p:spPr>
        <p:txBody>
          <a:bodyPr/>
          <a:lstStyle>
            <a:lvl1pPr>
              <a:defRPr/>
            </a:lvl1pPr>
          </a:lstStyle>
          <a:p>
            <a:fld id="{2D23EAB1-8EA4-4CE5-A8AE-9AB5B71DF111}" type="slidenum">
              <a:rPr lang="en-US"/>
              <a:pPr/>
              <a:t>‹#›</a:t>
            </a:fld>
            <a:endParaRPr lang="en-US"/>
          </a:p>
        </p:txBody>
      </p:sp>
    </p:spTree>
    <p:extLst>
      <p:ext uri="{BB962C8B-B14F-4D97-AF65-F5344CB8AC3E}">
        <p14:creationId xmlns:p14="http://schemas.microsoft.com/office/powerpoint/2010/main" val="356297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4"/>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5"/>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6"/>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 id="2147484327" r:id="rId6"/>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a:normAutofit lnSpcReduction="10000"/>
          </a:bodyPr>
          <a:lstStyle/>
          <a:p>
            <a:r>
              <a:rPr lang="en-US" sz="1800" dirty="0">
                <a:solidFill>
                  <a:schemeClr val="bg1"/>
                </a:solidFill>
              </a:rPr>
              <a:t>Todd Steissberg, PhD, PE</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a:t>
            </a:r>
          </a:p>
          <a:p>
            <a:r>
              <a:rPr lang="en-US" sz="1800" dirty="0">
                <a:solidFill>
                  <a:schemeClr val="bg1"/>
                </a:solidFill>
              </a:rPr>
              <a:t>Vicksburg, MS</a:t>
            </a:r>
          </a:p>
          <a:p>
            <a:endParaRPr lang="en-US" sz="1800" dirty="0">
              <a:solidFill>
                <a:schemeClr val="bg1"/>
              </a:solidFill>
            </a:endParaRPr>
          </a:p>
          <a:p>
            <a:r>
              <a:rPr lang="en-US" sz="1800" dirty="0">
                <a:solidFill>
                  <a:schemeClr val="bg1"/>
                </a:solidFill>
              </a:rPr>
              <a:t>August 16 - 18, 2022</a:t>
            </a:r>
          </a:p>
          <a:p>
            <a:endParaRPr lang="en-US" sz="1800" dirty="0">
              <a:solidFill>
                <a:schemeClr val="bg1"/>
              </a:solidFill>
            </a:endParaRPr>
          </a:p>
        </p:txBody>
      </p:sp>
      <p:sp>
        <p:nvSpPr>
          <p:cNvPr id="2" name="Title 1"/>
          <p:cNvSpPr>
            <a:spLocks noGrp="1"/>
          </p:cNvSpPr>
          <p:nvPr>
            <p:ph type="title"/>
          </p:nvPr>
        </p:nvSpPr>
        <p:spPr>
          <a:xfrm>
            <a:off x="609600" y="1683033"/>
            <a:ext cx="9144000" cy="687177"/>
          </a:xfrm>
        </p:spPr>
        <p:txBody>
          <a:bodyPr>
            <a:normAutofit fontScale="90000"/>
          </a:bodyPr>
          <a:lstStyle/>
          <a:p>
            <a:r>
              <a:rPr lang="en-US" sz="2400" dirty="0"/>
              <a:t>CE-QUAL-W2 Workshop, 2022</a:t>
            </a:r>
            <a:br>
              <a:rPr lang="en-US" sz="2400" dirty="0"/>
            </a:br>
            <a:r>
              <a:rPr lang="en-US" sz="2000" dirty="0"/>
              <a:t>Introduction and Overview</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600" y="5784725"/>
            <a:ext cx="977900" cy="958918"/>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8340651" y="5794410"/>
            <a:ext cx="977900" cy="121515"/>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Modeling Definitions</a:t>
            </a:r>
          </a:p>
        </p:txBody>
      </p:sp>
      <p:sp>
        <p:nvSpPr>
          <p:cNvPr id="3" name="Content Placeholder 2"/>
          <p:cNvSpPr>
            <a:spLocks noGrp="1"/>
          </p:cNvSpPr>
          <p:nvPr>
            <p:ph idx="1"/>
          </p:nvPr>
        </p:nvSpPr>
        <p:spPr>
          <a:xfrm>
            <a:off x="406400" y="1032424"/>
            <a:ext cx="6680200" cy="5220664"/>
          </a:xfrm>
        </p:spPr>
        <p:txBody>
          <a:bodyPr/>
          <a:lstStyle/>
          <a:p>
            <a:pPr marL="228600" indent="-228600">
              <a:buClr>
                <a:schemeClr val="tx1"/>
              </a:buClr>
              <a:buFont typeface="Arial" panose="020B0604020202020204" pitchFamily="34" charset="0"/>
              <a:buChar char="•"/>
            </a:pPr>
            <a:r>
              <a:rPr lang="en-US" sz="2000" b="0" dirty="0"/>
              <a:t>Mathematical modeling is the process of developing a mathematical representation of a system using mathematical concepts and techniques to describe the processes, interactions, and parameters of that system.</a:t>
            </a:r>
          </a:p>
          <a:p>
            <a:pPr marL="228600" indent="-228600">
              <a:buClr>
                <a:schemeClr val="tx1"/>
              </a:buClr>
              <a:buFont typeface="Arial" panose="020B0604020202020204" pitchFamily="34" charset="0"/>
              <a:buChar char="•"/>
            </a:pPr>
            <a:r>
              <a:rPr lang="en-US" sz="2000" b="0" dirty="0"/>
              <a:t>Computer modeling is the process of developing mathematical algorithms that describe a system and then developing the computer code to simulate them.</a:t>
            </a:r>
          </a:p>
          <a:p>
            <a:pPr marL="228600" indent="-228600">
              <a:buClr>
                <a:schemeClr val="tx1"/>
              </a:buClr>
              <a:buFont typeface="Arial" panose="020B0604020202020204" pitchFamily="34" charset="0"/>
              <a:buChar char="•"/>
            </a:pPr>
            <a:r>
              <a:rPr lang="en-US" sz="2000" b="0" dirty="0"/>
              <a:t>Modeling vs. Simulation:</a:t>
            </a:r>
          </a:p>
          <a:p>
            <a:pPr marL="685800" lvl="1" indent="-228600">
              <a:buClr>
                <a:schemeClr val="tx1"/>
              </a:buClr>
            </a:pPr>
            <a:r>
              <a:rPr lang="en-US" sz="2000" b="0" dirty="0"/>
              <a:t>Modeling is the process of </a:t>
            </a:r>
            <a:r>
              <a:rPr lang="en-US" sz="2000" b="0" i="1" dirty="0"/>
              <a:t>building</a:t>
            </a:r>
            <a:r>
              <a:rPr lang="en-US" sz="2000" b="0" dirty="0"/>
              <a:t> a model</a:t>
            </a:r>
          </a:p>
          <a:p>
            <a:pPr marL="685800" lvl="1" indent="-228600">
              <a:buClr>
                <a:schemeClr val="tx1"/>
              </a:buClr>
            </a:pPr>
            <a:r>
              <a:rPr lang="en-US" sz="2000" b="0" dirty="0"/>
              <a:t>Simulation is the process of </a:t>
            </a:r>
            <a:r>
              <a:rPr lang="en-US" sz="2000" b="0" i="1" dirty="0"/>
              <a:t>using</a:t>
            </a:r>
            <a:r>
              <a:rPr lang="en-US" sz="2000" b="0" dirty="0"/>
              <a:t> a mathematical model to study the behavior of a system </a:t>
            </a:r>
            <a:r>
              <a:rPr lang="en-US" sz="2000" b="0" i="1" dirty="0"/>
              <a:t>for a particular time period</a:t>
            </a:r>
            <a:r>
              <a:rPr lang="en-US" sz="2000" b="0" dirty="0"/>
              <a:t>.</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10</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3314" name="Picture 2">
            <a:extLst>
              <a:ext uri="{FF2B5EF4-FFF2-40B4-BE49-F238E27FC236}">
                <a16:creationId xmlns:a16="http://schemas.microsoft.com/office/drawing/2014/main" id="{4F536536-3346-8C15-B6BD-E48CF9C46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537" y="602459"/>
            <a:ext cx="3770927" cy="5138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BFE7B6-A17F-332C-8981-05B7B9373E50}"/>
              </a:ext>
            </a:extLst>
          </p:cNvPr>
          <p:cNvSpPr txBox="1"/>
          <p:nvPr/>
        </p:nvSpPr>
        <p:spPr>
          <a:xfrm>
            <a:off x="7247173" y="5822069"/>
            <a:ext cx="4538427" cy="338554"/>
          </a:xfrm>
          <a:prstGeom prst="rect">
            <a:avLst/>
          </a:prstGeom>
          <a:noFill/>
        </p:spPr>
        <p:txBody>
          <a:bodyPr wrap="square" rtlCol="0">
            <a:spAutoFit/>
          </a:bodyPr>
          <a:lstStyle/>
          <a:p>
            <a:r>
              <a:rPr lang="en-US" sz="1600" dirty="0"/>
              <a:t>Source: https://</a:t>
            </a:r>
            <a:r>
              <a:rPr lang="en-US" sz="1600" dirty="0" err="1"/>
              <a:t>en.wikipedia.org</a:t>
            </a:r>
            <a:r>
              <a:rPr lang="en-US" sz="1600" dirty="0"/>
              <a:t>/wiki/Flowchart</a:t>
            </a:r>
          </a:p>
        </p:txBody>
      </p:sp>
    </p:spTree>
    <p:extLst>
      <p:ext uri="{BB962C8B-B14F-4D97-AF65-F5344CB8AC3E}">
        <p14:creationId xmlns:p14="http://schemas.microsoft.com/office/powerpoint/2010/main" val="390289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Modeling Definitions</a:t>
            </a:r>
          </a:p>
        </p:txBody>
      </p:sp>
      <p:sp>
        <p:nvSpPr>
          <p:cNvPr id="3" name="Content Placeholder 2"/>
          <p:cNvSpPr>
            <a:spLocks noGrp="1"/>
          </p:cNvSpPr>
          <p:nvPr>
            <p:ph idx="1"/>
          </p:nvPr>
        </p:nvSpPr>
        <p:spPr>
          <a:xfrm>
            <a:off x="406400" y="1032424"/>
            <a:ext cx="6497001" cy="5220664"/>
          </a:xfrm>
        </p:spPr>
        <p:txBody>
          <a:bodyPr/>
          <a:lstStyle/>
          <a:p>
            <a:pPr marL="228600" indent="-228600">
              <a:buClr>
                <a:schemeClr val="tx1"/>
              </a:buClr>
              <a:buFont typeface="Arial" panose="020B0604020202020204" pitchFamily="34" charset="0"/>
              <a:buChar char="•"/>
            </a:pPr>
            <a:r>
              <a:rPr lang="en-US" sz="2000" b="0" i="1" dirty="0"/>
              <a:t>Empirical </a:t>
            </a:r>
            <a:r>
              <a:rPr lang="en-US" sz="2000" b="0" dirty="0"/>
              <a:t>modeling</a:t>
            </a:r>
            <a:r>
              <a:rPr lang="en-US" sz="2000" b="0" i="1" dirty="0"/>
              <a:t> </a:t>
            </a:r>
            <a:r>
              <a:rPr lang="en-US" sz="2000" b="0" dirty="0"/>
              <a:t>uses an inductive approach, based on observations (data) and the relationships between system components, such as determined through linear and non-linear regression.</a:t>
            </a:r>
          </a:p>
          <a:p>
            <a:pPr marL="228600" indent="-228600">
              <a:buClr>
                <a:schemeClr val="tx1"/>
              </a:buClr>
              <a:buFont typeface="Arial" panose="020B0604020202020204" pitchFamily="34" charset="0"/>
              <a:buChar char="•"/>
            </a:pPr>
            <a:r>
              <a:rPr lang="en-US" sz="2000" b="0" i="1" dirty="0"/>
              <a:t>Mechanistic</a:t>
            </a:r>
            <a:r>
              <a:rPr lang="en-US" sz="2000" b="0" dirty="0"/>
              <a:t> (process-based) models use a deductive approach, based on the principles of physics, chemistry, and biology.</a:t>
            </a:r>
          </a:p>
          <a:p>
            <a:pPr marL="228600" indent="-228600">
              <a:buClr>
                <a:schemeClr val="tx1"/>
              </a:buClr>
              <a:buFont typeface="Arial" panose="020B0604020202020204" pitchFamily="34" charset="0"/>
              <a:buChar char="•"/>
            </a:pPr>
            <a:r>
              <a:rPr lang="en-US" sz="2000" b="0" dirty="0"/>
              <a:t>Most water quality models use a mixture of empirically-derived relationships combined with iterative calculations that describe the physical and biogeochemical processes.</a:t>
            </a:r>
          </a:p>
          <a:p>
            <a:pPr marL="342900" indent="-342900">
              <a:buClr>
                <a:schemeClr val="tx1"/>
              </a:buClr>
              <a:buFont typeface="Arial" panose="020B0604020202020204" pitchFamily="34" charset="0"/>
              <a:buChar char="•"/>
            </a:pPr>
            <a:endParaRPr lang="en-US" sz="2000" b="0" dirty="0"/>
          </a:p>
          <a:p>
            <a:pPr>
              <a:buClr>
                <a:schemeClr val="tx1"/>
              </a:buClr>
            </a:pPr>
            <a:endParaRPr lang="en-US" sz="1400" b="0" dirty="0"/>
          </a:p>
          <a:p>
            <a:pPr>
              <a:buClr>
                <a:schemeClr val="tx1"/>
              </a:buClr>
            </a:pPr>
            <a:endParaRPr lang="en-US" sz="1400" b="0" dirty="0"/>
          </a:p>
          <a:p>
            <a:pPr>
              <a:buClr>
                <a:schemeClr val="tx1"/>
              </a:buClr>
            </a:pPr>
            <a:endParaRPr lang="en-US" sz="1400" b="0" dirty="0"/>
          </a:p>
          <a:p>
            <a:pPr>
              <a:buClr>
                <a:schemeClr val="tx1"/>
              </a:buClr>
            </a:pPr>
            <a:r>
              <a:rPr lang="en-US" sz="1600" b="0" dirty="0"/>
              <a:t>Source: Steven C. Chapra (1997). Surface Water-Quality Modeling. Waveland Press, Long Grove, IL.</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11</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408FA94B-A3CE-DCC4-E627-B39361DCB29B}"/>
              </a:ext>
            </a:extLst>
          </p:cNvPr>
          <p:cNvPicPr>
            <a:picLocks noChangeAspect="1"/>
          </p:cNvPicPr>
          <p:nvPr/>
        </p:nvPicPr>
        <p:blipFill>
          <a:blip r:embed="rId3"/>
          <a:stretch>
            <a:fillRect/>
          </a:stretch>
        </p:blipFill>
        <p:spPr>
          <a:xfrm>
            <a:off x="7940509" y="515153"/>
            <a:ext cx="3634680" cy="2726012"/>
          </a:xfrm>
          <a:prstGeom prst="rect">
            <a:avLst/>
          </a:prstGeom>
          <a:ln w="19050">
            <a:solidFill>
              <a:schemeClr val="bg1"/>
            </a:solidFill>
          </a:ln>
        </p:spPr>
      </p:pic>
      <p:pic>
        <p:nvPicPr>
          <p:cNvPr id="6" name="Picture 5" descr="A boat in the water&#10;&#10;Description automatically generated with medium confidence">
            <a:extLst>
              <a:ext uri="{FF2B5EF4-FFF2-40B4-BE49-F238E27FC236}">
                <a16:creationId xmlns:a16="http://schemas.microsoft.com/office/drawing/2014/main" id="{A9F726E1-8864-E309-F6ED-F72C4DFCB43E}"/>
              </a:ext>
            </a:extLst>
          </p:cNvPr>
          <p:cNvPicPr>
            <a:picLocks noChangeAspect="1"/>
          </p:cNvPicPr>
          <p:nvPr/>
        </p:nvPicPr>
        <p:blipFill>
          <a:blip r:embed="rId4"/>
          <a:stretch>
            <a:fillRect/>
          </a:stretch>
        </p:blipFill>
        <p:spPr>
          <a:xfrm>
            <a:off x="7940508" y="3237566"/>
            <a:ext cx="3634681" cy="3010465"/>
          </a:xfrm>
          <a:prstGeom prst="rect">
            <a:avLst/>
          </a:prstGeom>
          <a:ln>
            <a:solidFill>
              <a:schemeClr val="accent1"/>
            </a:solidFill>
          </a:ln>
        </p:spPr>
      </p:pic>
    </p:spTree>
    <p:extLst>
      <p:ext uri="{BB962C8B-B14F-4D97-AF65-F5344CB8AC3E}">
        <p14:creationId xmlns:p14="http://schemas.microsoft.com/office/powerpoint/2010/main" val="1597935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Computer Models &amp; Programming</a:t>
            </a:r>
          </a:p>
        </p:txBody>
      </p:sp>
      <p:sp>
        <p:nvSpPr>
          <p:cNvPr id="3" name="Content Placeholder 2"/>
          <p:cNvSpPr>
            <a:spLocks noGrp="1"/>
          </p:cNvSpPr>
          <p:nvPr>
            <p:ph idx="1"/>
          </p:nvPr>
        </p:nvSpPr>
        <p:spPr>
          <a:xfrm>
            <a:off x="406400" y="1032424"/>
            <a:ext cx="6680200" cy="5220664"/>
          </a:xfrm>
        </p:spPr>
        <p:txBody>
          <a:bodyPr/>
          <a:lstStyle/>
          <a:p>
            <a:pPr marL="228600" indent="-228600">
              <a:buClr>
                <a:schemeClr val="tx1"/>
              </a:buClr>
              <a:buFont typeface="Arial" panose="020B0604020202020204" pitchFamily="34" charset="0"/>
              <a:buChar char="•"/>
            </a:pPr>
            <a:r>
              <a:rPr lang="en-US" b="0" dirty="0"/>
              <a:t>Early computer models were custom-developed applications programmed for a specific purpose, such as a water quality model of a particular lake or reservoir.</a:t>
            </a:r>
          </a:p>
          <a:p>
            <a:pPr marL="228600" indent="-228600">
              <a:buClr>
                <a:schemeClr val="tx1"/>
              </a:buClr>
              <a:buFont typeface="Arial" panose="020B0604020202020204" pitchFamily="34" charset="0"/>
              <a:buChar char="•"/>
            </a:pPr>
            <a:r>
              <a:rPr lang="en-US" b="0" dirty="0">
                <a:solidFill>
                  <a:schemeClr val="tx1"/>
                </a:solidFill>
                <a:latin typeface="+mn-lt"/>
              </a:rPr>
              <a:t>The first </a:t>
            </a:r>
            <a:r>
              <a:rPr lang="en-US" b="0" i="1" dirty="0">
                <a:solidFill>
                  <a:schemeClr val="tx1"/>
                </a:solidFill>
                <a:latin typeface="+mn-lt"/>
              </a:rPr>
              <a:t>mathematical</a:t>
            </a:r>
            <a:r>
              <a:rPr lang="en-US" b="0" dirty="0">
                <a:solidFill>
                  <a:schemeClr val="tx1"/>
                </a:solidFill>
                <a:latin typeface="+mn-lt"/>
              </a:rPr>
              <a:t> water quality model was developed by Streeter and Phelps in 1925. It predicted the dissolved oxygen “sag curve” in rivers.</a:t>
            </a:r>
          </a:p>
          <a:p>
            <a:pPr marL="228600" indent="-228600">
              <a:buClr>
                <a:schemeClr val="tx1"/>
              </a:buClr>
              <a:buFont typeface="Arial" panose="020B0604020202020204" pitchFamily="34" charset="0"/>
              <a:buChar char="•"/>
            </a:pPr>
            <a:r>
              <a:rPr lang="en-US" b="0" dirty="0">
                <a:solidFill>
                  <a:schemeClr val="tx1"/>
                </a:solidFill>
                <a:latin typeface="+mn-lt"/>
              </a:rPr>
              <a:t>In the 1960’s, computer models began to be developed. By the early 1970’s, general-purpose models began to emerge.</a:t>
            </a:r>
          </a:p>
          <a:p>
            <a:pPr marL="228600" indent="-228600">
              <a:buClr>
                <a:schemeClr val="tx1"/>
              </a:buClr>
              <a:buFont typeface="Arial" panose="020B0604020202020204" pitchFamily="34" charset="0"/>
              <a:buChar char="•"/>
            </a:pPr>
            <a:r>
              <a:rPr lang="en-US" b="0" dirty="0">
                <a:solidFill>
                  <a:schemeClr val="tx1"/>
                </a:solidFill>
                <a:latin typeface="+mn-lt"/>
              </a:rPr>
              <a:t>Today’s general-purpose water resources models, e.g., HEC-RAS, HEC-ResSim, and CE-QUAL-W2, typically do not require the modeler to do any programming.</a:t>
            </a:r>
          </a:p>
          <a:p>
            <a:pPr marL="685800" lvl="1" indent="-228600">
              <a:buClr>
                <a:schemeClr val="tx1"/>
              </a:buClr>
            </a:pPr>
            <a:r>
              <a:rPr lang="en-US" b="0" dirty="0">
                <a:solidFill>
                  <a:schemeClr val="tx1"/>
                </a:solidFill>
              </a:rPr>
              <a:t>CE-QUAL-W2 is a general-purpose model, but it allows custom computations through modifying and enhancing the </a:t>
            </a:r>
            <a:r>
              <a:rPr lang="en-US" b="0" i="1" dirty="0">
                <a:solidFill>
                  <a:schemeClr val="tx1"/>
                </a:solidFill>
              </a:rPr>
              <a:t>source code</a:t>
            </a:r>
            <a:r>
              <a:rPr lang="en-US" b="0" dirty="0">
                <a:solidFill>
                  <a:schemeClr val="tx1"/>
                </a:solidFill>
              </a:rPr>
              <a:t>.</a:t>
            </a:r>
          </a:p>
          <a:p>
            <a:pPr marL="685800" lvl="1" indent="-228600">
              <a:buClr>
                <a:schemeClr val="tx1"/>
              </a:buClr>
            </a:pPr>
            <a:r>
              <a:rPr lang="en-US" b="0" dirty="0">
                <a:solidFill>
                  <a:schemeClr val="tx1"/>
                </a:solidFill>
                <a:latin typeface="+mn-lt"/>
              </a:rPr>
              <a:t>HEC-ResSim allows custom computations through “scripting.” Modelers cannot alter the source code.</a:t>
            </a:r>
          </a:p>
          <a:p>
            <a:pPr marL="685800" lvl="1" indent="-228600">
              <a:buClr>
                <a:schemeClr val="tx1"/>
              </a:buClr>
            </a:pPr>
            <a:r>
              <a:rPr lang="en-US" b="0" dirty="0">
                <a:solidFill>
                  <a:schemeClr val="tx1"/>
                </a:solidFill>
                <a:latin typeface="+mn-lt"/>
              </a:rPr>
              <a:t>Scripting (Python, R, MATLAB) is increasingly used for visualization and analysis of the results.</a:t>
            </a:r>
            <a:endParaRPr lang="en-US" sz="18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12</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3077" name="Picture 5">
            <a:extLst>
              <a:ext uri="{FF2B5EF4-FFF2-40B4-BE49-F238E27FC236}">
                <a16:creationId xmlns:a16="http://schemas.microsoft.com/office/drawing/2014/main" id="{167D7BFE-6EB3-FD69-7855-3FD387CCC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205" y="636871"/>
            <a:ext cx="4450081" cy="39902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500C85-D5CC-22CD-B331-5CC439F3C162}"/>
              </a:ext>
            </a:extLst>
          </p:cNvPr>
          <p:cNvSpPr txBox="1"/>
          <p:nvPr/>
        </p:nvSpPr>
        <p:spPr>
          <a:xfrm>
            <a:off x="7169509" y="4627111"/>
            <a:ext cx="4752415" cy="1569660"/>
          </a:xfrm>
          <a:prstGeom prst="rect">
            <a:avLst/>
          </a:prstGeom>
          <a:noFill/>
        </p:spPr>
        <p:txBody>
          <a:bodyPr wrap="square" rtlCol="0">
            <a:spAutoFit/>
          </a:bodyPr>
          <a:lstStyle/>
          <a:p>
            <a:r>
              <a:rPr lang="en-US" sz="1600" dirty="0"/>
              <a:t>A 48-hour computer simulation of Typhoon Mawar using the Weather Research and Forecasting model.</a:t>
            </a:r>
          </a:p>
          <a:p>
            <a:endParaRPr lang="en-US" sz="1600" dirty="0"/>
          </a:p>
          <a:p>
            <a:r>
              <a:rPr lang="en-US" sz="1600" dirty="0"/>
              <a:t>Source: </a:t>
            </a:r>
          </a:p>
          <a:p>
            <a:r>
              <a:rPr lang="en-US" sz="1600" dirty="0"/>
              <a:t>https://</a:t>
            </a:r>
            <a:r>
              <a:rPr lang="en-US" sz="1600" dirty="0" err="1"/>
              <a:t>en.wikipedia.org</a:t>
            </a:r>
            <a:r>
              <a:rPr lang="en-US" sz="1600" dirty="0"/>
              <a:t>/wiki/</a:t>
            </a:r>
            <a:r>
              <a:rPr lang="en-US" sz="1600" dirty="0" err="1"/>
              <a:t>Computer_simulation</a:t>
            </a:r>
            <a:endParaRPr lang="en-US" sz="1600" dirty="0"/>
          </a:p>
        </p:txBody>
      </p:sp>
    </p:spTree>
    <p:extLst>
      <p:ext uri="{BB962C8B-B14F-4D97-AF65-F5344CB8AC3E}">
        <p14:creationId xmlns:p14="http://schemas.microsoft.com/office/powerpoint/2010/main" val="204292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Water Quality Modeling</a:t>
            </a:r>
          </a:p>
        </p:txBody>
      </p:sp>
      <p:sp>
        <p:nvSpPr>
          <p:cNvPr id="3" name="Content Placeholder 2"/>
          <p:cNvSpPr>
            <a:spLocks noGrp="1"/>
          </p:cNvSpPr>
          <p:nvPr>
            <p:ph idx="1"/>
          </p:nvPr>
        </p:nvSpPr>
        <p:spPr>
          <a:xfrm>
            <a:off x="406400" y="1032424"/>
            <a:ext cx="6040119" cy="5220664"/>
          </a:xfrm>
        </p:spPr>
        <p:txBody>
          <a:bodyPr/>
          <a:lstStyle/>
          <a:p>
            <a:pPr marL="228600" indent="-228600">
              <a:buClr>
                <a:schemeClr val="tx1"/>
              </a:buClr>
              <a:buFont typeface="Arial" panose="020B0604020202020204" pitchFamily="34" charset="0"/>
              <a:buChar char="•"/>
            </a:pPr>
            <a:r>
              <a:rPr lang="en-US" sz="1800" b="0" dirty="0">
                <a:solidFill>
                  <a:schemeClr val="tx1"/>
                </a:solidFill>
                <a:latin typeface="+mn-lt"/>
              </a:rPr>
              <a:t>Water quality modeling combines mathematical descriptions of the physical and biogeochemical processes </a:t>
            </a:r>
            <a:r>
              <a:rPr lang="en-US" b="0" dirty="0">
                <a:solidFill>
                  <a:schemeClr val="tx1"/>
                </a:solidFill>
                <a:latin typeface="+mn-lt"/>
              </a:rPr>
              <a:t>to characterize behavior of a waterbody or water resource. </a:t>
            </a:r>
          </a:p>
          <a:p>
            <a:pPr marL="228600" indent="-228600">
              <a:buClr>
                <a:schemeClr val="tx1"/>
              </a:buClr>
              <a:buFont typeface="Arial" panose="020B0604020202020204" pitchFamily="34" charset="0"/>
              <a:buChar char="•"/>
            </a:pPr>
            <a:r>
              <a:rPr lang="en-US" b="0" dirty="0">
                <a:solidFill>
                  <a:schemeClr val="tx1"/>
                </a:solidFill>
                <a:latin typeface="+mn-lt"/>
              </a:rPr>
              <a:t>Water resource and water quality models have been developed to understand and predict the processes in reservoirs, rivers, and watershed runoff.</a:t>
            </a:r>
          </a:p>
          <a:p>
            <a:pPr marL="228600" indent="-228600">
              <a:buClr>
                <a:schemeClr val="tx1"/>
              </a:buClr>
              <a:buFont typeface="Arial" panose="020B0604020202020204" pitchFamily="34" charset="0"/>
              <a:buChar char="•"/>
            </a:pPr>
            <a:r>
              <a:rPr lang="en-US" sz="1800" b="0" dirty="0">
                <a:solidFill>
                  <a:schemeClr val="tx1"/>
                </a:solidFill>
                <a:latin typeface="+mn-lt"/>
              </a:rPr>
              <a:t>The following </a:t>
            </a:r>
            <a:r>
              <a:rPr lang="en-US" b="0" dirty="0">
                <a:solidFill>
                  <a:schemeClr val="tx1"/>
                </a:solidFill>
                <a:latin typeface="+mn-lt"/>
              </a:rPr>
              <a:t>fields comprise the body of knowledge required for accurate water quality modeling and analysis:</a:t>
            </a:r>
            <a:endParaRPr lang="en-US" sz="1800" b="0" dirty="0">
              <a:solidFill>
                <a:schemeClr val="tx1"/>
              </a:solidFill>
              <a:latin typeface="+mn-lt"/>
            </a:endParaRPr>
          </a:p>
          <a:p>
            <a:pPr marL="685800" lvl="1" indent="-228600">
              <a:buClr>
                <a:schemeClr val="tx1"/>
              </a:buClr>
            </a:pPr>
            <a:r>
              <a:rPr lang="en-US" b="0" dirty="0">
                <a:solidFill>
                  <a:schemeClr val="tx1"/>
                </a:solidFill>
                <a:latin typeface="+mn-lt"/>
              </a:rPr>
              <a:t>Hydrodynamics (physical limnology)</a:t>
            </a:r>
          </a:p>
          <a:p>
            <a:pPr marL="685800" lvl="1" indent="-228600">
              <a:buClr>
                <a:schemeClr val="tx1"/>
              </a:buClr>
            </a:pPr>
            <a:r>
              <a:rPr lang="en-US" b="0" dirty="0">
                <a:solidFill>
                  <a:schemeClr val="tx1"/>
                </a:solidFill>
                <a:latin typeface="+mn-lt"/>
              </a:rPr>
              <a:t>Meteorology</a:t>
            </a:r>
          </a:p>
          <a:p>
            <a:pPr marL="685800" lvl="1" indent="-228600">
              <a:buClr>
                <a:schemeClr val="tx1"/>
              </a:buClr>
            </a:pPr>
            <a:r>
              <a:rPr lang="en-US" b="0" dirty="0">
                <a:solidFill>
                  <a:schemeClr val="tx1"/>
                </a:solidFill>
                <a:latin typeface="+mn-lt"/>
              </a:rPr>
              <a:t>Aquatic chemistry (chemical limnology)</a:t>
            </a:r>
          </a:p>
          <a:p>
            <a:pPr marL="685800" lvl="1" indent="-228600">
              <a:buClr>
                <a:schemeClr val="tx1"/>
              </a:buClr>
            </a:pPr>
            <a:r>
              <a:rPr lang="en-US" b="0" dirty="0">
                <a:solidFill>
                  <a:schemeClr val="tx1"/>
                </a:solidFill>
                <a:latin typeface="+mn-lt"/>
              </a:rPr>
              <a:t>Aquatic biology (biological limnology)</a:t>
            </a:r>
          </a:p>
          <a:p>
            <a:pPr marL="685800" lvl="1" indent="-228600">
              <a:buClr>
                <a:schemeClr val="tx1"/>
              </a:buClr>
            </a:pPr>
            <a:r>
              <a:rPr lang="en-US" b="0" dirty="0">
                <a:solidFill>
                  <a:schemeClr val="tx1"/>
                </a:solidFill>
                <a:latin typeface="+mn-lt"/>
              </a:rPr>
              <a:t>Geology (sedimentation, sediment settling, resuspension, and transport)</a:t>
            </a:r>
          </a:p>
          <a:p>
            <a:pPr marL="685800" lvl="1" indent="-228600">
              <a:buClr>
                <a:schemeClr val="tx1"/>
              </a:buClr>
            </a:pPr>
            <a:r>
              <a:rPr lang="en-US" b="0" dirty="0">
                <a:solidFill>
                  <a:schemeClr val="tx1"/>
                </a:solidFill>
                <a:latin typeface="+mn-lt"/>
              </a:rPr>
              <a:t>Mathematics and numerical methods</a:t>
            </a:r>
          </a:p>
          <a:p>
            <a:pPr marL="685800" lvl="1" indent="-228600">
              <a:buClr>
                <a:schemeClr val="tx1"/>
              </a:buClr>
            </a:pPr>
            <a:r>
              <a:rPr lang="en-US" b="0" dirty="0">
                <a:solidFill>
                  <a:schemeClr val="tx1"/>
                </a:solidFill>
                <a:latin typeface="+mn-lt"/>
              </a:rPr>
              <a:t>Statistics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13</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grpSp>
        <p:nvGrpSpPr>
          <p:cNvPr id="10" name="Group 9">
            <a:extLst>
              <a:ext uri="{FF2B5EF4-FFF2-40B4-BE49-F238E27FC236}">
                <a16:creationId xmlns:a16="http://schemas.microsoft.com/office/drawing/2014/main" id="{8190BB8E-1AAD-2622-807C-BD18F48439F5}"/>
              </a:ext>
            </a:extLst>
          </p:cNvPr>
          <p:cNvGrpSpPr/>
          <p:nvPr/>
        </p:nvGrpSpPr>
        <p:grpSpPr>
          <a:xfrm>
            <a:off x="6479919" y="1180268"/>
            <a:ext cx="5190493" cy="4497464"/>
            <a:chOff x="4243393" y="2589079"/>
            <a:chExt cx="4748207" cy="4002965"/>
          </a:xfrm>
        </p:grpSpPr>
        <p:pic>
          <p:nvPicPr>
            <p:cNvPr id="11" name="Picture 10" descr="C:\Users\q0hectes\Desktop\WMIST Webinar Water Quality in HEC-ResSim and CWMS\images\02-br6-mehr-dam 90.jpg">
              <a:extLst>
                <a:ext uri="{FF2B5EF4-FFF2-40B4-BE49-F238E27FC236}">
                  <a16:creationId xmlns:a16="http://schemas.microsoft.com/office/drawing/2014/main" id="{A1FD1C6E-D933-DD7A-5708-446288C268D8}"/>
                </a:ext>
              </a:extLst>
            </p:cNvPr>
            <p:cNvPicPr>
              <a:picLocks noChangeAspect="1" noChangeArrowheads="1"/>
            </p:cNvPicPr>
            <p:nvPr/>
          </p:nvPicPr>
          <p:blipFill>
            <a:blip r:embed="rId3" cstate="print"/>
            <a:stretch>
              <a:fillRect/>
            </a:stretch>
          </p:blipFill>
          <p:spPr bwMode="auto">
            <a:xfrm>
              <a:off x="5693170" y="4378657"/>
              <a:ext cx="3222230" cy="2213387"/>
            </a:xfrm>
            <a:prstGeom prst="rect">
              <a:avLst/>
            </a:prstGeom>
            <a:noFill/>
            <a:ln w="12700">
              <a:noFill/>
            </a:ln>
          </p:spPr>
        </p:pic>
        <p:pic>
          <p:nvPicPr>
            <p:cNvPr id="12" name="Picture 11" descr="C:\Users\q0hectes\Desktop\WMIST Webinar Water Quality in HEC-ResSim and CWMS\images\RooseveltDam.jpg">
              <a:extLst>
                <a:ext uri="{FF2B5EF4-FFF2-40B4-BE49-F238E27FC236}">
                  <a16:creationId xmlns:a16="http://schemas.microsoft.com/office/drawing/2014/main" id="{BC2E5759-9677-98F4-B39E-6470FB249891}"/>
                </a:ext>
              </a:extLst>
            </p:cNvPr>
            <p:cNvPicPr>
              <a:picLocks noChangeAspect="1" noChangeArrowheads="1"/>
            </p:cNvPicPr>
            <p:nvPr/>
          </p:nvPicPr>
          <p:blipFill>
            <a:blip r:embed="rId4" cstate="print"/>
            <a:stretch>
              <a:fillRect/>
            </a:stretch>
          </p:blipFill>
          <p:spPr bwMode="auto">
            <a:xfrm>
              <a:off x="4243393" y="2635870"/>
              <a:ext cx="3106003" cy="2301922"/>
            </a:xfrm>
            <a:prstGeom prst="rect">
              <a:avLst/>
            </a:prstGeom>
            <a:noFill/>
            <a:ln w="12700">
              <a:noFill/>
            </a:ln>
          </p:spPr>
        </p:pic>
        <p:sp>
          <p:nvSpPr>
            <p:cNvPr id="13" name="TextBox 12">
              <a:extLst>
                <a:ext uri="{FF2B5EF4-FFF2-40B4-BE49-F238E27FC236}">
                  <a16:creationId xmlns:a16="http://schemas.microsoft.com/office/drawing/2014/main" id="{3E3C44E8-22D2-FD53-41BD-C836BC2C239D}"/>
                </a:ext>
              </a:extLst>
            </p:cNvPr>
            <p:cNvSpPr txBox="1"/>
            <p:nvPr/>
          </p:nvSpPr>
          <p:spPr>
            <a:xfrm>
              <a:off x="7373203" y="2589079"/>
              <a:ext cx="1618397" cy="584775"/>
            </a:xfrm>
            <a:prstGeom prst="rect">
              <a:avLst/>
            </a:prstGeom>
            <a:noFill/>
            <a:ln w="12700">
              <a:noFill/>
            </a:ln>
          </p:spPr>
          <p:txBody>
            <a:bodyPr wrap="square" rtlCol="0">
              <a:spAutoFit/>
            </a:bodyPr>
            <a:lstStyle/>
            <a:p>
              <a:r>
                <a:rPr lang="en-US" sz="1600" dirty="0">
                  <a:solidFill>
                    <a:srgbClr val="FF6600"/>
                  </a:solidFill>
                  <a:effectLst>
                    <a:outerShdw blurRad="38100" dist="38100" dir="2700000" algn="tl">
                      <a:srgbClr val="000000">
                        <a:alpha val="43137"/>
                      </a:srgbClr>
                    </a:outerShdw>
                  </a:effectLst>
                </a:rPr>
                <a:t>Flows influence water quality</a:t>
              </a:r>
            </a:p>
          </p:txBody>
        </p:sp>
        <p:sp>
          <p:nvSpPr>
            <p:cNvPr id="14" name="TextBox 13">
              <a:extLst>
                <a:ext uri="{FF2B5EF4-FFF2-40B4-BE49-F238E27FC236}">
                  <a16:creationId xmlns:a16="http://schemas.microsoft.com/office/drawing/2014/main" id="{FCCD6219-52A1-F0E2-8EB5-1A95C3FCD6D0}"/>
                </a:ext>
              </a:extLst>
            </p:cNvPr>
            <p:cNvSpPr txBox="1"/>
            <p:nvPr/>
          </p:nvSpPr>
          <p:spPr>
            <a:xfrm>
              <a:off x="7373203" y="4378657"/>
              <a:ext cx="1542197" cy="830997"/>
            </a:xfrm>
            <a:prstGeom prst="rect">
              <a:avLst/>
            </a:prstGeom>
            <a:noFill/>
            <a:ln w="12700">
              <a:noFill/>
            </a:ln>
          </p:spPr>
          <p:txBody>
            <a:bodyPr wrap="square" rtlCol="0">
              <a:spAutoFit/>
            </a:bodyPr>
            <a:lstStyle/>
            <a:p>
              <a:r>
                <a:rPr lang="en-US" sz="1600" dirty="0">
                  <a:solidFill>
                    <a:srgbClr val="FF6600"/>
                  </a:solidFill>
                  <a:effectLst>
                    <a:outerShdw blurRad="38100" dist="38100" dir="2700000" algn="tl">
                      <a:srgbClr val="000000">
                        <a:alpha val="43137"/>
                      </a:srgbClr>
                    </a:outerShdw>
                  </a:effectLst>
                </a:rPr>
                <a:t>Water quality must influence flows</a:t>
              </a:r>
            </a:p>
          </p:txBody>
        </p:sp>
        <p:sp>
          <p:nvSpPr>
            <p:cNvPr id="15" name="Down Arrow 14">
              <a:extLst>
                <a:ext uri="{FF2B5EF4-FFF2-40B4-BE49-F238E27FC236}">
                  <a16:creationId xmlns:a16="http://schemas.microsoft.com/office/drawing/2014/main" id="{54E245B3-7DE0-0C00-4D58-84AE164DC544}"/>
                </a:ext>
              </a:extLst>
            </p:cNvPr>
            <p:cNvSpPr/>
            <p:nvPr/>
          </p:nvSpPr>
          <p:spPr>
            <a:xfrm>
              <a:off x="7816483" y="3160709"/>
              <a:ext cx="562970" cy="1194549"/>
            </a:xfrm>
            <a:prstGeom prst="downArrow">
              <a:avLst/>
            </a:prstGeom>
            <a:blipFill>
              <a:blip r:embed="rId5"/>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1493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effectLst/>
                <a:latin typeface="+mj-lt"/>
              </a:rPr>
              <a:t>Benefits of Water Quality Modeling</a:t>
            </a:r>
            <a:endParaRPr lang="en-US" sz="1600" dirty="0">
              <a:solidFill>
                <a:schemeClr val="tx1"/>
              </a:solidFill>
              <a:effectLst/>
              <a:latin typeface="+mj-lt"/>
            </a:endParaRPr>
          </a:p>
        </p:txBody>
      </p:sp>
      <p:sp>
        <p:nvSpPr>
          <p:cNvPr id="7" name="Content Placeholder 4"/>
          <p:cNvSpPr>
            <a:spLocks noGrp="1"/>
          </p:cNvSpPr>
          <p:nvPr>
            <p:ph idx="1"/>
          </p:nvPr>
        </p:nvSpPr>
        <p:spPr>
          <a:xfrm>
            <a:off x="406401" y="1081093"/>
            <a:ext cx="7532744" cy="5126523"/>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Interpolation</a:t>
            </a:r>
          </a:p>
          <a:p>
            <a:pPr marL="685800" lvl="1" indent="-228600">
              <a:buClr>
                <a:schemeClr val="tx1"/>
              </a:buClr>
            </a:pPr>
            <a:r>
              <a:rPr lang="en-US" b="0" dirty="0">
                <a:solidFill>
                  <a:schemeClr val="tx1"/>
                </a:solidFill>
                <a:latin typeface="+mn-lt"/>
              </a:rPr>
              <a:t>Observed data is sparse in space and time.</a:t>
            </a:r>
          </a:p>
          <a:p>
            <a:pPr marL="685800" lvl="1" indent="-228600">
              <a:buClr>
                <a:schemeClr val="tx1"/>
              </a:buClr>
            </a:pPr>
            <a:r>
              <a:rPr lang="en-US" b="0" dirty="0">
                <a:solidFill>
                  <a:schemeClr val="tx1"/>
                </a:solidFill>
                <a:latin typeface="+mn-lt"/>
              </a:rPr>
              <a:t>Interpolation addresses questions like:</a:t>
            </a:r>
          </a:p>
          <a:p>
            <a:pPr marL="1143000" lvl="2" indent="-228600">
              <a:buClr>
                <a:schemeClr val="tx1"/>
              </a:buClr>
              <a:buSzPct val="50000"/>
            </a:pPr>
            <a:r>
              <a:rPr lang="en-US" sz="1800" b="0" dirty="0">
                <a:solidFill>
                  <a:schemeClr val="tx1"/>
                </a:solidFill>
                <a:latin typeface="+mn-lt"/>
              </a:rPr>
              <a:t>Where are the best locations for sampling?</a:t>
            </a:r>
          </a:p>
          <a:p>
            <a:pPr marL="1143000" lvl="2" indent="-228600">
              <a:buClr>
                <a:schemeClr val="tx1"/>
              </a:buClr>
              <a:buSzPct val="50000"/>
            </a:pPr>
            <a:r>
              <a:rPr lang="en-US" sz="1800" b="0" dirty="0">
                <a:solidFill>
                  <a:schemeClr val="tx1"/>
                </a:solidFill>
                <a:latin typeface="+mn-lt"/>
              </a:rPr>
              <a:t>Where are the most severe water quality problems occurring?</a:t>
            </a:r>
          </a:p>
          <a:p>
            <a:pPr marL="228600" indent="-228600">
              <a:buClr>
                <a:schemeClr val="tx1"/>
              </a:buClr>
              <a:buFont typeface="Arial" panose="020B0604020202020204" pitchFamily="34" charset="0"/>
              <a:buChar char="•"/>
            </a:pPr>
            <a:r>
              <a:rPr lang="en-US" b="0" dirty="0">
                <a:solidFill>
                  <a:schemeClr val="tx1"/>
                </a:solidFill>
                <a:latin typeface="+mn-lt"/>
              </a:rPr>
              <a:t>Extrapolation</a:t>
            </a:r>
          </a:p>
          <a:p>
            <a:pPr marL="685800" lvl="1" indent="-228600">
              <a:buClr>
                <a:schemeClr val="tx1"/>
              </a:buClr>
            </a:pPr>
            <a:r>
              <a:rPr lang="en-US" b="0" dirty="0">
                <a:solidFill>
                  <a:schemeClr val="tx1"/>
                </a:solidFill>
                <a:latin typeface="+mn-lt"/>
                <a:ea typeface="ＭＳ Ｐゴシック" charset="0"/>
              </a:rPr>
              <a:t>Forecast water quality in the future.</a:t>
            </a:r>
          </a:p>
          <a:p>
            <a:pPr marL="685800" lvl="1" indent="-228600">
              <a:buClr>
                <a:schemeClr val="tx1"/>
              </a:buClr>
            </a:pPr>
            <a:r>
              <a:rPr lang="en-US" b="0" dirty="0">
                <a:solidFill>
                  <a:schemeClr val="tx1"/>
                </a:solidFill>
                <a:latin typeface="+mn-lt"/>
                <a:ea typeface="ＭＳ Ｐゴシック" charset="0"/>
              </a:rPr>
              <a:t>Predict water quality for different water management scenarios</a:t>
            </a:r>
          </a:p>
          <a:p>
            <a:pPr marL="685800" lvl="1" indent="-228600">
              <a:buClr>
                <a:schemeClr val="tx1"/>
              </a:buClr>
            </a:pPr>
            <a:r>
              <a:rPr lang="en-US" b="0" dirty="0">
                <a:solidFill>
                  <a:schemeClr val="tx1"/>
                </a:solidFill>
                <a:latin typeface="+mn-lt"/>
                <a:ea typeface="ＭＳ Ｐゴシック" charset="0"/>
              </a:rPr>
              <a:t>Extrapolation answers questions like:</a:t>
            </a:r>
          </a:p>
          <a:p>
            <a:pPr marL="1143000" lvl="2" indent="-228600">
              <a:buClr>
                <a:schemeClr val="tx1"/>
              </a:buClr>
              <a:buSzPct val="50000"/>
            </a:pPr>
            <a:r>
              <a:rPr lang="en-US" sz="1800" b="0" dirty="0">
                <a:solidFill>
                  <a:schemeClr val="tx1"/>
                </a:solidFill>
                <a:latin typeface="+mn-lt"/>
                <a:ea typeface="ＭＳ Ｐゴシック" charset="0"/>
              </a:rPr>
              <a:t>How will the watershed function under different climate forcing conditions?</a:t>
            </a:r>
          </a:p>
          <a:p>
            <a:pPr marL="1143000" lvl="2" indent="-228600">
              <a:buClr>
                <a:schemeClr val="tx1"/>
              </a:buClr>
              <a:buSzPct val="50000"/>
            </a:pPr>
            <a:r>
              <a:rPr lang="en-US" sz="1800" b="0" dirty="0">
                <a:solidFill>
                  <a:schemeClr val="tx1"/>
                </a:solidFill>
                <a:latin typeface="+mn-lt"/>
                <a:ea typeface="ＭＳ Ｐゴシック" charset="0"/>
              </a:rPr>
              <a:t>How will the ecosystem respond if flow allocations are changed, hydropower withdrawals increased, and releases altered to meet ecosystem restoration targets (e-flows)?</a:t>
            </a:r>
          </a:p>
          <a:p>
            <a:pPr marL="228600" indent="-228600">
              <a:buClr>
                <a:schemeClr val="tx1"/>
              </a:buClr>
              <a:buFont typeface="Arial" panose="020B0604020202020204" pitchFamily="34" charset="0"/>
              <a:buChar char="•"/>
            </a:pPr>
            <a:r>
              <a:rPr lang="en-US" b="0" dirty="0">
                <a:solidFill>
                  <a:schemeClr val="tx1"/>
                </a:solidFill>
                <a:latin typeface="+mn-lt"/>
              </a:rPr>
              <a:t>Improved understanding of the system.</a:t>
            </a:r>
          </a:p>
          <a:p>
            <a:pPr marL="914400" lvl="1" indent="-342900">
              <a:buClr>
                <a:schemeClr val="tx1"/>
              </a:buClr>
            </a:pPr>
            <a:endParaRPr lang="en-US" b="0" dirty="0">
              <a:solidFill>
                <a:schemeClr val="tx1"/>
              </a:solidFill>
              <a:latin typeface="+mn-lt"/>
            </a:endParaRPr>
          </a:p>
        </p:txBody>
      </p:sp>
      <p:pic>
        <p:nvPicPr>
          <p:cNvPr id="11" name="Picture 10" descr="A picture containing mountain, nature, outdoor, track&#10;&#10;Description automatically generated">
            <a:extLst>
              <a:ext uri="{FF2B5EF4-FFF2-40B4-BE49-F238E27FC236}">
                <a16:creationId xmlns:a16="http://schemas.microsoft.com/office/drawing/2014/main" id="{2A726859-C246-847E-0E07-D030B7E55184}"/>
              </a:ext>
            </a:extLst>
          </p:cNvPr>
          <p:cNvPicPr>
            <a:picLocks noChangeAspect="1"/>
          </p:cNvPicPr>
          <p:nvPr/>
        </p:nvPicPr>
        <p:blipFill>
          <a:blip r:embed="rId3"/>
          <a:stretch>
            <a:fillRect/>
          </a:stretch>
        </p:blipFill>
        <p:spPr>
          <a:xfrm>
            <a:off x="7985074" y="575308"/>
            <a:ext cx="3720967" cy="2418629"/>
          </a:xfrm>
          <a:prstGeom prst="rect">
            <a:avLst/>
          </a:prstGeom>
        </p:spPr>
      </p:pic>
      <p:sp>
        <p:nvSpPr>
          <p:cNvPr id="12" name="TextBox 11">
            <a:extLst>
              <a:ext uri="{FF2B5EF4-FFF2-40B4-BE49-F238E27FC236}">
                <a16:creationId xmlns:a16="http://schemas.microsoft.com/office/drawing/2014/main" id="{5C095B03-A60A-F54E-03DF-BE6B348B0B25}"/>
              </a:ext>
            </a:extLst>
          </p:cNvPr>
          <p:cNvSpPr txBox="1"/>
          <p:nvPr/>
        </p:nvSpPr>
        <p:spPr>
          <a:xfrm>
            <a:off x="7985074" y="5944771"/>
            <a:ext cx="3720966" cy="338554"/>
          </a:xfrm>
          <a:prstGeom prst="rect">
            <a:avLst/>
          </a:prstGeom>
          <a:noFill/>
        </p:spPr>
        <p:txBody>
          <a:bodyPr wrap="square" rtlCol="0">
            <a:spAutoFit/>
          </a:bodyPr>
          <a:lstStyle/>
          <a:p>
            <a:pPr algn="ctr"/>
            <a:r>
              <a:rPr lang="en-US" sz="1600" dirty="0"/>
              <a:t>Dworshak Dam, Idaho</a:t>
            </a:r>
          </a:p>
        </p:txBody>
      </p:sp>
      <p:pic>
        <p:nvPicPr>
          <p:cNvPr id="13" name="Picture 12" descr="A picture containing mountain, outdoor, nature&#10;&#10;Description automatically generated">
            <a:extLst>
              <a:ext uri="{FF2B5EF4-FFF2-40B4-BE49-F238E27FC236}">
                <a16:creationId xmlns:a16="http://schemas.microsoft.com/office/drawing/2014/main" id="{4730B0A3-EBD8-6CBF-E654-EE16712E62E1}"/>
              </a:ext>
            </a:extLst>
          </p:cNvPr>
          <p:cNvPicPr>
            <a:picLocks noChangeAspect="1"/>
          </p:cNvPicPr>
          <p:nvPr/>
        </p:nvPicPr>
        <p:blipFill>
          <a:blip r:embed="rId4"/>
          <a:stretch>
            <a:fillRect/>
          </a:stretch>
        </p:blipFill>
        <p:spPr>
          <a:xfrm>
            <a:off x="7985074" y="3348748"/>
            <a:ext cx="3720966" cy="2596023"/>
          </a:xfrm>
          <a:prstGeom prst="rect">
            <a:avLst/>
          </a:prstGeom>
        </p:spPr>
      </p:pic>
      <p:sp>
        <p:nvSpPr>
          <p:cNvPr id="14" name="TextBox 13">
            <a:extLst>
              <a:ext uri="{FF2B5EF4-FFF2-40B4-BE49-F238E27FC236}">
                <a16:creationId xmlns:a16="http://schemas.microsoft.com/office/drawing/2014/main" id="{4BCC7ED6-87BD-548D-8446-92AD185C2E29}"/>
              </a:ext>
            </a:extLst>
          </p:cNvPr>
          <p:cNvSpPr txBox="1"/>
          <p:nvPr/>
        </p:nvSpPr>
        <p:spPr>
          <a:xfrm>
            <a:off x="7991527" y="2962322"/>
            <a:ext cx="3720966" cy="338554"/>
          </a:xfrm>
          <a:prstGeom prst="rect">
            <a:avLst/>
          </a:prstGeom>
          <a:noFill/>
        </p:spPr>
        <p:txBody>
          <a:bodyPr wrap="square" rtlCol="0">
            <a:spAutoFit/>
          </a:bodyPr>
          <a:lstStyle/>
          <a:p>
            <a:pPr algn="ctr"/>
            <a:r>
              <a:rPr lang="en-US" sz="1600" dirty="0"/>
              <a:t>Detroit Dam, Oregon</a:t>
            </a:r>
          </a:p>
        </p:txBody>
      </p:sp>
    </p:spTree>
    <p:extLst>
      <p:ext uri="{BB962C8B-B14F-4D97-AF65-F5344CB8AC3E}">
        <p14:creationId xmlns:p14="http://schemas.microsoft.com/office/powerpoint/2010/main" val="1633652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olidFill>
                  <a:schemeClr val="tx1"/>
                </a:solidFill>
                <a:latin typeface="+mj-lt"/>
              </a:rPr>
              <a:t>Reservoir Processes and Zones</a:t>
            </a:r>
          </a:p>
        </p:txBody>
      </p:sp>
      <p:sp>
        <p:nvSpPr>
          <p:cNvPr id="7" name="Content Placeholder 4"/>
          <p:cNvSpPr>
            <a:spLocks noGrp="1"/>
          </p:cNvSpPr>
          <p:nvPr>
            <p:ph idx="1"/>
          </p:nvPr>
        </p:nvSpPr>
        <p:spPr>
          <a:xfrm>
            <a:off x="406401" y="1081094"/>
            <a:ext cx="4559300" cy="4862506"/>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Riverine zone</a:t>
            </a:r>
          </a:p>
          <a:p>
            <a:pPr marL="685800" lvl="1" indent="-228600">
              <a:buClr>
                <a:schemeClr val="tx1"/>
              </a:buClr>
            </a:pPr>
            <a:r>
              <a:rPr lang="en-US" b="0" dirty="0">
                <a:solidFill>
                  <a:schemeClr val="tx1"/>
                </a:solidFill>
                <a:latin typeface="+mn-lt"/>
              </a:rPr>
              <a:t>River-like flows within channel</a:t>
            </a:r>
          </a:p>
          <a:p>
            <a:pPr marL="685800" lvl="1" indent="-228600">
              <a:buClr>
                <a:schemeClr val="tx1"/>
              </a:buClr>
            </a:pPr>
            <a:r>
              <a:rPr lang="en-US" b="0" dirty="0">
                <a:solidFill>
                  <a:schemeClr val="tx1"/>
                </a:solidFill>
                <a:latin typeface="+mn-lt"/>
              </a:rPr>
              <a:t>Minimum requirement: 1D river model (segments)</a:t>
            </a:r>
          </a:p>
          <a:p>
            <a:pPr marL="228600" indent="-228600">
              <a:buClr>
                <a:schemeClr val="tx1"/>
              </a:buClr>
              <a:buFont typeface="Arial" panose="020B0604020202020204" pitchFamily="34" charset="0"/>
              <a:buChar char="•"/>
            </a:pPr>
            <a:r>
              <a:rPr lang="en-US" b="0" dirty="0">
                <a:solidFill>
                  <a:schemeClr val="tx1"/>
                </a:solidFill>
                <a:latin typeface="+mn-lt"/>
              </a:rPr>
              <a:t>Lacustrine zone</a:t>
            </a:r>
          </a:p>
          <a:p>
            <a:pPr marL="685800" lvl="1" indent="-228600">
              <a:buClr>
                <a:schemeClr val="tx1"/>
              </a:buClr>
            </a:pPr>
            <a:r>
              <a:rPr lang="en-US" b="0" dirty="0">
                <a:solidFill>
                  <a:schemeClr val="tx1"/>
                </a:solidFill>
                <a:latin typeface="+mn-lt"/>
              </a:rPr>
              <a:t>Lake-like system, vertically stratified, slow flows</a:t>
            </a:r>
          </a:p>
          <a:p>
            <a:pPr marL="685800" lvl="1" indent="-228600">
              <a:buClr>
                <a:schemeClr val="tx1"/>
              </a:buClr>
            </a:pPr>
            <a:r>
              <a:rPr lang="en-US" b="0" dirty="0">
                <a:solidFill>
                  <a:schemeClr val="tx1"/>
                </a:solidFill>
                <a:latin typeface="+mn-lt"/>
              </a:rPr>
              <a:t>Minimum requirement: 1D reservoir model (layers)</a:t>
            </a:r>
          </a:p>
          <a:p>
            <a:pPr marL="228600" indent="-228600">
              <a:buClr>
                <a:schemeClr val="tx1"/>
              </a:buClr>
              <a:buFont typeface="Arial" panose="020B0604020202020204" pitchFamily="34" charset="0"/>
              <a:buChar char="•"/>
            </a:pPr>
            <a:r>
              <a:rPr lang="en-US" b="0" dirty="0">
                <a:solidFill>
                  <a:schemeClr val="tx1"/>
                </a:solidFill>
                <a:latin typeface="+mn-lt"/>
              </a:rPr>
              <a:t>Transition zone</a:t>
            </a:r>
          </a:p>
          <a:p>
            <a:pPr marL="685800" lvl="1" indent="-228600">
              <a:buClr>
                <a:schemeClr val="tx1"/>
              </a:buClr>
            </a:pPr>
            <a:r>
              <a:rPr lang="en-US" b="0" dirty="0">
                <a:solidFill>
                  <a:schemeClr val="tx1"/>
                </a:solidFill>
                <a:latin typeface="+mn-lt"/>
              </a:rPr>
              <a:t>Stratification and downstream flows important</a:t>
            </a:r>
          </a:p>
          <a:p>
            <a:pPr marL="685800" lvl="1" indent="-228600">
              <a:buClr>
                <a:schemeClr val="tx1"/>
              </a:buClr>
            </a:pPr>
            <a:r>
              <a:rPr lang="en-US" b="0" dirty="0">
                <a:solidFill>
                  <a:schemeClr val="tx1"/>
                </a:solidFill>
                <a:latin typeface="+mn-lt"/>
              </a:rPr>
              <a:t>Minimum requirement: 2D model (layers and segments)</a:t>
            </a:r>
          </a:p>
        </p:txBody>
      </p:sp>
      <p:sp>
        <p:nvSpPr>
          <p:cNvPr id="3" name="TextBox 2">
            <a:extLst>
              <a:ext uri="{FF2B5EF4-FFF2-40B4-BE49-F238E27FC236}">
                <a16:creationId xmlns:a16="http://schemas.microsoft.com/office/drawing/2014/main" id="{43010E05-A8C4-C046-B426-2BB5C7C7103A}"/>
              </a:ext>
            </a:extLst>
          </p:cNvPr>
          <p:cNvSpPr txBox="1"/>
          <p:nvPr/>
        </p:nvSpPr>
        <p:spPr>
          <a:xfrm>
            <a:off x="4969272" y="3935790"/>
            <a:ext cx="6816725" cy="1815882"/>
          </a:xfrm>
          <a:prstGeom prst="rect">
            <a:avLst/>
          </a:prstGeom>
          <a:noFill/>
        </p:spPr>
        <p:txBody>
          <a:bodyPr wrap="square" lIns="91440" tIns="45720" rIns="91440" bIns="45720" rtlCol="0" anchor="t">
            <a:spAutoFit/>
          </a:bodyPr>
          <a:lstStyle/>
          <a:p>
            <a:r>
              <a:rPr lang="en-US" sz="1600" dirty="0"/>
              <a:t>Reservoir system with important flow, WQ, and ecosystem processes for each of three zones.</a:t>
            </a:r>
          </a:p>
          <a:p>
            <a:endParaRPr lang="en-US" sz="1600" dirty="0"/>
          </a:p>
          <a:p>
            <a:r>
              <a:rPr lang="en-US" sz="1600" dirty="0"/>
              <a:t>Notes:</a:t>
            </a:r>
          </a:p>
          <a:p>
            <a:pPr marL="228600" indent="-228600">
              <a:buFont typeface="Arial" panose="020B0604020202020204" pitchFamily="34" charset="0"/>
              <a:buChar char="•"/>
            </a:pPr>
            <a:r>
              <a:rPr lang="en-US" sz="1600" dirty="0"/>
              <a:t>1D river model used for channels in a reservoir system</a:t>
            </a:r>
          </a:p>
          <a:p>
            <a:pPr marL="228600" indent="-228600">
              <a:buFont typeface="Arial" panose="020B0604020202020204" pitchFamily="34" charset="0"/>
              <a:buChar char="•"/>
            </a:pPr>
            <a:r>
              <a:rPr lang="en-US" sz="1600" dirty="0"/>
              <a:t>2D river model used for floodplain simulation</a:t>
            </a:r>
          </a:p>
          <a:p>
            <a:pPr marL="228600" indent="-228600">
              <a:buFont typeface="Arial" panose="020B0604020202020204" pitchFamily="34" charset="0"/>
              <a:buChar char="•"/>
            </a:pPr>
            <a:r>
              <a:rPr lang="en-US" sz="1600" dirty="0">
                <a:latin typeface="Arial"/>
                <a:ea typeface="ＭＳ Ｐゴシック"/>
                <a:cs typeface="Arial"/>
              </a:rPr>
              <a:t>2D reservoir model used for large stratified reservoirs</a:t>
            </a:r>
          </a:p>
        </p:txBody>
      </p:sp>
      <p:grpSp>
        <p:nvGrpSpPr>
          <p:cNvPr id="18" name="Group 17">
            <a:extLst>
              <a:ext uri="{FF2B5EF4-FFF2-40B4-BE49-F238E27FC236}">
                <a16:creationId xmlns:a16="http://schemas.microsoft.com/office/drawing/2014/main" id="{F65A339C-4313-9643-BABA-D396378A9607}"/>
              </a:ext>
            </a:extLst>
          </p:cNvPr>
          <p:cNvGrpSpPr/>
          <p:nvPr/>
        </p:nvGrpSpPr>
        <p:grpSpPr>
          <a:xfrm>
            <a:off x="4855369" y="310154"/>
            <a:ext cx="7225902" cy="5106600"/>
            <a:chOff x="4855369" y="453029"/>
            <a:chExt cx="7225902" cy="5106600"/>
          </a:xfrm>
        </p:grpSpPr>
        <p:pic>
          <p:nvPicPr>
            <p:cNvPr id="5" name="Picture 5">
              <a:extLst>
                <a:ext uri="{FF2B5EF4-FFF2-40B4-BE49-F238E27FC236}">
                  <a16:creationId xmlns:a16="http://schemas.microsoft.com/office/drawing/2014/main" id="{FEEAB6C8-622F-9F86-7BCA-D3614A9B3FD4}"/>
                </a:ext>
              </a:extLst>
            </p:cNvPr>
            <p:cNvPicPr>
              <a:picLocks noChangeAspect="1"/>
            </p:cNvPicPr>
            <p:nvPr/>
          </p:nvPicPr>
          <p:blipFill>
            <a:blip r:embed="rId3"/>
            <a:stretch>
              <a:fillRect/>
            </a:stretch>
          </p:blipFill>
          <p:spPr>
            <a:xfrm>
              <a:off x="4879181" y="453029"/>
              <a:ext cx="7202090" cy="5106600"/>
            </a:xfrm>
            <a:prstGeom prst="rect">
              <a:avLst/>
            </a:prstGeom>
          </p:spPr>
        </p:pic>
        <p:cxnSp>
          <p:nvCxnSpPr>
            <p:cNvPr id="8" name="Straight Arrow Connector 7">
              <a:extLst>
                <a:ext uri="{FF2B5EF4-FFF2-40B4-BE49-F238E27FC236}">
                  <a16:creationId xmlns:a16="http://schemas.microsoft.com/office/drawing/2014/main" id="{94424D69-8232-9049-0423-BE8271FABE75}"/>
                </a:ext>
              </a:extLst>
            </p:cNvPr>
            <p:cNvCxnSpPr/>
            <p:nvPr/>
          </p:nvCxnSpPr>
          <p:spPr>
            <a:xfrm>
              <a:off x="5097066" y="2078830"/>
              <a:ext cx="1057273" cy="952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8CB2AC6-84AF-71B5-FED8-2CFDDE98CB2E}"/>
                </a:ext>
              </a:extLst>
            </p:cNvPr>
            <p:cNvCxnSpPr/>
            <p:nvPr/>
          </p:nvCxnSpPr>
          <p:spPr>
            <a:xfrm>
              <a:off x="8270081" y="1977627"/>
              <a:ext cx="9525" cy="63460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583DDB-C228-09BF-C3ED-B1C2445744D4}"/>
                </a:ext>
              </a:extLst>
            </p:cNvPr>
            <p:cNvCxnSpPr>
              <a:cxnSpLocks/>
            </p:cNvCxnSpPr>
            <p:nvPr/>
          </p:nvCxnSpPr>
          <p:spPr>
            <a:xfrm flipV="1">
              <a:off x="10085783" y="2118120"/>
              <a:ext cx="3571" cy="86558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AC0FC6-FBFB-2448-673B-6FEE1610A96A}"/>
                </a:ext>
              </a:extLst>
            </p:cNvPr>
            <p:cNvSpPr txBox="1"/>
            <p:nvPr/>
          </p:nvSpPr>
          <p:spPr>
            <a:xfrm>
              <a:off x="4855369" y="1700211"/>
              <a:ext cx="1403746" cy="350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Riverine</a:t>
              </a:r>
              <a:endParaRPr lang="en-US" sz="1600" dirty="0"/>
            </a:p>
          </p:txBody>
        </p:sp>
        <p:sp>
          <p:nvSpPr>
            <p:cNvPr id="12" name="TextBox 11">
              <a:extLst>
                <a:ext uri="{FF2B5EF4-FFF2-40B4-BE49-F238E27FC236}">
                  <a16:creationId xmlns:a16="http://schemas.microsoft.com/office/drawing/2014/main" id="{CB9B1339-0280-0FBD-0DEE-68EBCFCDE90A}"/>
                </a:ext>
              </a:extLst>
            </p:cNvPr>
            <p:cNvSpPr txBox="1"/>
            <p:nvPr/>
          </p:nvSpPr>
          <p:spPr>
            <a:xfrm>
              <a:off x="7564040" y="1664492"/>
              <a:ext cx="1403746" cy="350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Transition</a:t>
              </a:r>
              <a:endParaRPr lang="en-US" sz="1600" dirty="0"/>
            </a:p>
          </p:txBody>
        </p:sp>
        <p:sp>
          <p:nvSpPr>
            <p:cNvPr id="13" name="TextBox 12">
              <a:extLst>
                <a:ext uri="{FF2B5EF4-FFF2-40B4-BE49-F238E27FC236}">
                  <a16:creationId xmlns:a16="http://schemas.microsoft.com/office/drawing/2014/main" id="{0B96092F-A546-5D5C-19BF-943294E44383}"/>
                </a:ext>
              </a:extLst>
            </p:cNvPr>
            <p:cNvSpPr txBox="1"/>
            <p:nvPr/>
          </p:nvSpPr>
          <p:spPr>
            <a:xfrm>
              <a:off x="9367837" y="1670444"/>
              <a:ext cx="14037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Lacustrine</a:t>
              </a:r>
            </a:p>
          </p:txBody>
        </p:sp>
        <p:cxnSp>
          <p:nvCxnSpPr>
            <p:cNvPr id="14" name="Straight Arrow Connector 13">
              <a:extLst>
                <a:ext uri="{FF2B5EF4-FFF2-40B4-BE49-F238E27FC236}">
                  <a16:creationId xmlns:a16="http://schemas.microsoft.com/office/drawing/2014/main" id="{D4CD7828-B130-2378-619C-3CA0DE8146C5}"/>
                </a:ext>
              </a:extLst>
            </p:cNvPr>
            <p:cNvCxnSpPr>
              <a:cxnSpLocks/>
            </p:cNvCxnSpPr>
            <p:nvPr/>
          </p:nvCxnSpPr>
          <p:spPr>
            <a:xfrm flipH="1">
              <a:off x="7857982" y="2296715"/>
              <a:ext cx="841771" cy="357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ACB7A1-16E4-EED0-91CE-70519BC219BD}"/>
                </a:ext>
              </a:extLst>
            </p:cNvPr>
            <p:cNvSpPr txBox="1"/>
            <p:nvPr/>
          </p:nvSpPr>
          <p:spPr>
            <a:xfrm>
              <a:off x="5022055" y="3599258"/>
              <a:ext cx="25419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 by Lauren Melendez</a:t>
              </a:r>
              <a:endParaRPr lang="en-US" sz="1400" dirty="0">
                <a:cs typeface="Arial" pitchFamily="34" charset="0"/>
              </a:endParaRPr>
            </a:p>
          </p:txBody>
        </p:sp>
      </p:grpSp>
    </p:spTree>
    <p:extLst>
      <p:ext uri="{BB962C8B-B14F-4D97-AF65-F5344CB8AC3E}">
        <p14:creationId xmlns:p14="http://schemas.microsoft.com/office/powerpoint/2010/main" val="2598461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olidFill>
                  <a:schemeClr val="tx1"/>
                </a:solidFill>
                <a:latin typeface="+mj-lt"/>
              </a:rPr>
              <a:t>Model Dimensions, River-Reservoir System</a:t>
            </a:r>
          </a:p>
        </p:txBody>
      </p:sp>
      <p:sp>
        <p:nvSpPr>
          <p:cNvPr id="7" name="Content Placeholder 4"/>
          <p:cNvSpPr>
            <a:spLocks noGrp="1"/>
          </p:cNvSpPr>
          <p:nvPr>
            <p:ph idx="1"/>
          </p:nvPr>
        </p:nvSpPr>
        <p:spPr>
          <a:xfrm>
            <a:off x="406401" y="1081094"/>
            <a:ext cx="4725883" cy="5256414"/>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Unstratified river/reservoir reaches:</a:t>
            </a:r>
          </a:p>
          <a:p>
            <a:pPr marL="457200" lvl="1" indent="-228600">
              <a:buClr>
                <a:schemeClr val="tx1"/>
              </a:buClr>
            </a:pPr>
            <a:r>
              <a:rPr lang="en-US" b="0" dirty="0">
                <a:solidFill>
                  <a:schemeClr val="tx1"/>
                </a:solidFill>
                <a:latin typeface="+mn-lt"/>
              </a:rPr>
              <a:t>May be modeled as 1D water bodies (segments)</a:t>
            </a:r>
          </a:p>
          <a:p>
            <a:pPr marL="228600" indent="-228600">
              <a:buClr>
                <a:schemeClr val="tx1"/>
              </a:buClr>
              <a:buFont typeface="Arial" panose="020B0604020202020204" pitchFamily="34" charset="0"/>
              <a:buChar char="•"/>
            </a:pPr>
            <a:r>
              <a:rPr lang="en-US" b="0" dirty="0">
                <a:solidFill>
                  <a:schemeClr val="tx1"/>
                </a:solidFill>
                <a:latin typeface="+mn-lt"/>
              </a:rPr>
              <a:t>Stratified reaches:</a:t>
            </a:r>
          </a:p>
          <a:p>
            <a:pPr marL="457200" lvl="1" indent="-228600">
              <a:buClr>
                <a:schemeClr val="tx1"/>
              </a:buClr>
            </a:pPr>
            <a:r>
              <a:rPr lang="en-US" b="0" dirty="0">
                <a:solidFill>
                  <a:schemeClr val="tx1"/>
                </a:solidFill>
                <a:latin typeface="+mn-lt"/>
              </a:rPr>
              <a:t>May be modeled as 1D reservoirs (layers) for real-time release decision-making to meet downstream objectives</a:t>
            </a:r>
          </a:p>
          <a:p>
            <a:pPr marL="457200" lvl="1" indent="-228600">
              <a:buClr>
                <a:schemeClr val="tx1"/>
              </a:buClr>
            </a:pPr>
            <a:r>
              <a:rPr lang="en-US" b="0" dirty="0">
                <a:solidFill>
                  <a:schemeClr val="tx1"/>
                </a:solidFill>
                <a:latin typeface="+mn-lt"/>
              </a:rPr>
              <a:t>To characterize and understand in-reservoir processes, reservoirs need to be modeled as 2D water bodies (layers and segments)</a:t>
            </a:r>
          </a:p>
          <a:p>
            <a:pPr marL="685800" lvl="2" indent="-228600">
              <a:buClr>
                <a:schemeClr val="tx1"/>
              </a:buClr>
              <a:buSzPct val="50000"/>
            </a:pPr>
            <a:r>
              <a:rPr lang="en-US" sz="1800" b="0" dirty="0">
                <a:solidFill>
                  <a:schemeClr val="tx1"/>
                </a:solidFill>
                <a:latin typeface="+mn-lt"/>
              </a:rPr>
              <a:t>Ensures accuracy, capturing important in-reservoir processes (mixing, pollutants, inflows, etc.)</a:t>
            </a:r>
          </a:p>
          <a:p>
            <a:pPr marL="685800" lvl="2" indent="-228600">
              <a:buClr>
                <a:schemeClr val="tx1"/>
              </a:buClr>
              <a:buSzPct val="50000"/>
            </a:pPr>
            <a:r>
              <a:rPr lang="en-US" sz="1800" b="0" dirty="0">
                <a:solidFill>
                  <a:schemeClr val="tx1"/>
                </a:solidFill>
                <a:latin typeface="+mn-lt"/>
              </a:rPr>
              <a:t>Identifies vulnerabilities and restoration/management options (e.g., velocities and temperature for HAB management)</a:t>
            </a:r>
          </a:p>
          <a:p>
            <a:pPr marL="342900" indent="-342900">
              <a:buClr>
                <a:schemeClr val="tx1"/>
              </a:buClr>
              <a:buFont typeface="Arial" panose="020B0604020202020204" pitchFamily="34" charset="0"/>
              <a:buChar char="•"/>
            </a:pPr>
            <a:endParaRPr lang="en-US" sz="1600" b="0" dirty="0">
              <a:solidFill>
                <a:schemeClr val="tx1"/>
              </a:solidFill>
              <a:latin typeface="+mn-lt"/>
            </a:endParaRPr>
          </a:p>
        </p:txBody>
      </p:sp>
      <p:grpSp>
        <p:nvGrpSpPr>
          <p:cNvPr id="15" name="Group 14">
            <a:extLst>
              <a:ext uri="{FF2B5EF4-FFF2-40B4-BE49-F238E27FC236}">
                <a16:creationId xmlns:a16="http://schemas.microsoft.com/office/drawing/2014/main" id="{368D3612-5B3C-AF01-506B-7052DAE5E758}"/>
              </a:ext>
            </a:extLst>
          </p:cNvPr>
          <p:cNvGrpSpPr/>
          <p:nvPr/>
        </p:nvGrpSpPr>
        <p:grpSpPr>
          <a:xfrm>
            <a:off x="4728353" y="3853110"/>
            <a:ext cx="7106563" cy="2484398"/>
            <a:chOff x="2570838" y="3853110"/>
            <a:chExt cx="7106563" cy="2484398"/>
          </a:xfrm>
        </p:grpSpPr>
        <p:pic>
          <p:nvPicPr>
            <p:cNvPr id="4" name="Picture 3" descr="A screenshot of a video game&#10;&#10;Description automatically generated with medium confidence">
              <a:extLst>
                <a:ext uri="{FF2B5EF4-FFF2-40B4-BE49-F238E27FC236}">
                  <a16:creationId xmlns:a16="http://schemas.microsoft.com/office/drawing/2014/main" id="{824B7B68-CB82-FC00-3443-049B3CB5BBF2}"/>
                </a:ext>
              </a:extLst>
            </p:cNvPr>
            <p:cNvPicPr>
              <a:picLocks noChangeAspect="1"/>
            </p:cNvPicPr>
            <p:nvPr/>
          </p:nvPicPr>
          <p:blipFill>
            <a:blip r:embed="rId3"/>
            <a:stretch>
              <a:fillRect/>
            </a:stretch>
          </p:blipFill>
          <p:spPr>
            <a:xfrm>
              <a:off x="2679700" y="4546808"/>
              <a:ext cx="6832600" cy="1790700"/>
            </a:xfrm>
            <a:prstGeom prst="rect">
              <a:avLst/>
            </a:prstGeom>
          </p:spPr>
        </p:pic>
        <p:sp>
          <p:nvSpPr>
            <p:cNvPr id="5" name="TextBox 4">
              <a:extLst>
                <a:ext uri="{FF2B5EF4-FFF2-40B4-BE49-F238E27FC236}">
                  <a16:creationId xmlns:a16="http://schemas.microsoft.com/office/drawing/2014/main" id="{68783A6C-814C-5B24-BD62-E4BCECBD2391}"/>
                </a:ext>
              </a:extLst>
            </p:cNvPr>
            <p:cNvSpPr txBox="1"/>
            <p:nvPr/>
          </p:nvSpPr>
          <p:spPr>
            <a:xfrm>
              <a:off x="2570838" y="4267408"/>
              <a:ext cx="1393372"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River</a:t>
              </a:r>
            </a:p>
          </p:txBody>
        </p:sp>
        <p:sp>
          <p:nvSpPr>
            <p:cNvPr id="6" name="TextBox 5">
              <a:extLst>
                <a:ext uri="{FF2B5EF4-FFF2-40B4-BE49-F238E27FC236}">
                  <a16:creationId xmlns:a16="http://schemas.microsoft.com/office/drawing/2014/main" id="{787BA148-DCA4-6E4F-09E6-14E11A2D64A1}"/>
                </a:ext>
              </a:extLst>
            </p:cNvPr>
            <p:cNvSpPr txBox="1"/>
            <p:nvPr/>
          </p:nvSpPr>
          <p:spPr>
            <a:xfrm>
              <a:off x="3949696" y="4267408"/>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2D Reservoir</a:t>
              </a:r>
            </a:p>
          </p:txBody>
        </p:sp>
        <p:sp>
          <p:nvSpPr>
            <p:cNvPr id="8" name="TextBox 7">
              <a:extLst>
                <a:ext uri="{FF2B5EF4-FFF2-40B4-BE49-F238E27FC236}">
                  <a16:creationId xmlns:a16="http://schemas.microsoft.com/office/drawing/2014/main" id="{7F033E0D-9F26-B37A-2CB3-CD40CADE9909}"/>
                </a:ext>
              </a:extLst>
            </p:cNvPr>
            <p:cNvSpPr txBox="1"/>
            <p:nvPr/>
          </p:nvSpPr>
          <p:spPr>
            <a:xfrm>
              <a:off x="4800602" y="3853110"/>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Reservoir</a:t>
              </a:r>
            </a:p>
          </p:txBody>
        </p:sp>
        <p:cxnSp>
          <p:nvCxnSpPr>
            <p:cNvPr id="9" name="Straight Arrow Connector 8">
              <a:extLst>
                <a:ext uri="{FF2B5EF4-FFF2-40B4-BE49-F238E27FC236}">
                  <a16:creationId xmlns:a16="http://schemas.microsoft.com/office/drawing/2014/main" id="{A89DEBAC-39BC-42E4-C0D4-31E41D227188}"/>
                </a:ext>
              </a:extLst>
            </p:cNvPr>
            <p:cNvCxnSpPr>
              <a:cxnSpLocks/>
            </p:cNvCxnSpPr>
            <p:nvPr/>
          </p:nvCxnSpPr>
          <p:spPr>
            <a:xfrm>
              <a:off x="5660572" y="4179410"/>
              <a:ext cx="0" cy="4016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97CF8CB-C5FB-24AE-65AF-F3E2227C58E8}"/>
                </a:ext>
              </a:extLst>
            </p:cNvPr>
            <p:cNvSpPr txBox="1"/>
            <p:nvPr/>
          </p:nvSpPr>
          <p:spPr>
            <a:xfrm>
              <a:off x="5974433" y="4898778"/>
              <a:ext cx="1393372"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River</a:t>
              </a:r>
            </a:p>
          </p:txBody>
        </p:sp>
        <p:sp>
          <p:nvSpPr>
            <p:cNvPr id="11" name="TextBox 10">
              <a:extLst>
                <a:ext uri="{FF2B5EF4-FFF2-40B4-BE49-F238E27FC236}">
                  <a16:creationId xmlns:a16="http://schemas.microsoft.com/office/drawing/2014/main" id="{B53C6624-6704-9CBE-4100-B9B690B733D0}"/>
                </a:ext>
              </a:extLst>
            </p:cNvPr>
            <p:cNvSpPr txBox="1"/>
            <p:nvPr/>
          </p:nvSpPr>
          <p:spPr>
            <a:xfrm>
              <a:off x="7150095" y="4898778"/>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2D Reservoir</a:t>
              </a:r>
            </a:p>
          </p:txBody>
        </p:sp>
        <p:sp>
          <p:nvSpPr>
            <p:cNvPr id="12" name="TextBox 11">
              <a:extLst>
                <a:ext uri="{FF2B5EF4-FFF2-40B4-BE49-F238E27FC236}">
                  <a16:creationId xmlns:a16="http://schemas.microsoft.com/office/drawing/2014/main" id="{6FB3124B-EAEB-A976-AA56-332F743F2F15}"/>
                </a:ext>
              </a:extLst>
            </p:cNvPr>
            <p:cNvSpPr txBox="1"/>
            <p:nvPr/>
          </p:nvSpPr>
          <p:spPr>
            <a:xfrm>
              <a:off x="7986487" y="4484480"/>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Reservoir</a:t>
              </a:r>
            </a:p>
          </p:txBody>
        </p:sp>
        <p:cxnSp>
          <p:nvCxnSpPr>
            <p:cNvPr id="14" name="Straight Arrow Connector 13">
              <a:extLst>
                <a:ext uri="{FF2B5EF4-FFF2-40B4-BE49-F238E27FC236}">
                  <a16:creationId xmlns:a16="http://schemas.microsoft.com/office/drawing/2014/main" id="{AE23DB65-5FAC-630D-E7E0-3E9F34960D5D}"/>
                </a:ext>
              </a:extLst>
            </p:cNvPr>
            <p:cNvCxnSpPr>
              <a:cxnSpLocks/>
            </p:cNvCxnSpPr>
            <p:nvPr/>
          </p:nvCxnSpPr>
          <p:spPr>
            <a:xfrm>
              <a:off x="8846457" y="4853812"/>
              <a:ext cx="0" cy="4016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F30BFD-571A-B30D-DDCB-1575ABD84596}"/>
              </a:ext>
            </a:extLst>
          </p:cNvPr>
          <p:cNvSpPr txBox="1"/>
          <p:nvPr/>
        </p:nvSpPr>
        <p:spPr>
          <a:xfrm>
            <a:off x="6942662" y="5724928"/>
            <a:ext cx="27135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Graphics by Lauren Melendez</a:t>
            </a:r>
            <a:endParaRPr lang="en-US" sz="1400" dirty="0">
              <a:cs typeface="Arial" pitchFamily="34" charset="0"/>
            </a:endParaRPr>
          </a:p>
        </p:txBody>
      </p:sp>
      <p:pic>
        <p:nvPicPr>
          <p:cNvPr id="16" name="Picture 15" descr="A picture containing cake, birthday, indoor, decorated&#10;&#10;Description automatically generated">
            <a:extLst>
              <a:ext uri="{FF2B5EF4-FFF2-40B4-BE49-F238E27FC236}">
                <a16:creationId xmlns:a16="http://schemas.microsoft.com/office/drawing/2014/main" id="{9111D229-5E62-F533-47EE-6E21E5428FC8}"/>
              </a:ext>
            </a:extLst>
          </p:cNvPr>
          <p:cNvPicPr>
            <a:picLocks noChangeAspect="1"/>
          </p:cNvPicPr>
          <p:nvPr/>
        </p:nvPicPr>
        <p:blipFill>
          <a:blip r:embed="rId4"/>
          <a:stretch>
            <a:fillRect/>
          </a:stretch>
        </p:blipFill>
        <p:spPr>
          <a:xfrm>
            <a:off x="7322787" y="953552"/>
            <a:ext cx="2939140" cy="4159255"/>
          </a:xfrm>
          <a:prstGeom prst="rect">
            <a:avLst/>
          </a:prstGeom>
        </p:spPr>
      </p:pic>
    </p:spTree>
    <p:extLst>
      <p:ext uri="{BB962C8B-B14F-4D97-AF65-F5344CB8AC3E}">
        <p14:creationId xmlns:p14="http://schemas.microsoft.com/office/powerpoint/2010/main" val="434006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olidFill>
                  <a:schemeClr val="tx1"/>
                </a:solidFill>
                <a:latin typeface="+mj-lt"/>
              </a:rPr>
              <a:t>Model Dimensions: River-Floodplain System</a:t>
            </a:r>
          </a:p>
        </p:txBody>
      </p:sp>
      <p:sp>
        <p:nvSpPr>
          <p:cNvPr id="7" name="Content Placeholder 4"/>
          <p:cNvSpPr>
            <a:spLocks noGrp="1"/>
          </p:cNvSpPr>
          <p:nvPr>
            <p:ph idx="1"/>
          </p:nvPr>
        </p:nvSpPr>
        <p:spPr>
          <a:xfrm>
            <a:off x="406400" y="1225550"/>
            <a:ext cx="11176000" cy="4718049"/>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sz="2000" b="0" dirty="0">
                <a:solidFill>
                  <a:schemeClr val="tx1"/>
                </a:solidFill>
                <a:latin typeface="+mn-lt"/>
              </a:rPr>
              <a:t>Unstratified river channels are often modeled as 1D water bodies, varying from upstream to downstream</a:t>
            </a:r>
          </a:p>
          <a:p>
            <a:pPr marL="228600" indent="-228600">
              <a:buClr>
                <a:schemeClr val="tx1"/>
              </a:buClr>
              <a:buFont typeface="Arial" panose="020B0604020202020204" pitchFamily="34" charset="0"/>
              <a:buChar char="•"/>
            </a:pPr>
            <a:r>
              <a:rPr lang="en-US" sz="2000" b="0" dirty="0">
                <a:solidFill>
                  <a:schemeClr val="tx1"/>
                </a:solidFill>
                <a:latin typeface="+mn-lt"/>
              </a:rPr>
              <a:t>Hydrologic connectivity across the floodplain is important</a:t>
            </a:r>
          </a:p>
          <a:p>
            <a:pPr marL="228600" indent="-228600">
              <a:buClr>
                <a:schemeClr val="tx1"/>
              </a:buClr>
              <a:buFont typeface="Arial" panose="020B0604020202020204" pitchFamily="34" charset="0"/>
              <a:buChar char="•"/>
            </a:pPr>
            <a:r>
              <a:rPr lang="en-US" sz="2000" b="0" dirty="0">
                <a:solidFill>
                  <a:schemeClr val="tx1"/>
                </a:solidFill>
                <a:latin typeface="+mn-lt"/>
              </a:rPr>
              <a:t>Floodplains need to be modeled as 2D water bodies, varying in all directions across the landscape</a:t>
            </a:r>
          </a:p>
        </p:txBody>
      </p:sp>
      <p:grpSp>
        <p:nvGrpSpPr>
          <p:cNvPr id="14" name="Group 13">
            <a:extLst>
              <a:ext uri="{FF2B5EF4-FFF2-40B4-BE49-F238E27FC236}">
                <a16:creationId xmlns:a16="http://schemas.microsoft.com/office/drawing/2014/main" id="{3F23E15E-9672-C69D-F6C0-3A05F97E2089}"/>
              </a:ext>
            </a:extLst>
          </p:cNvPr>
          <p:cNvGrpSpPr/>
          <p:nvPr/>
        </p:nvGrpSpPr>
        <p:grpSpPr>
          <a:xfrm>
            <a:off x="793750" y="3469899"/>
            <a:ext cx="6769100" cy="2051043"/>
            <a:chOff x="2711450" y="3857179"/>
            <a:chExt cx="6769100" cy="2051043"/>
          </a:xfrm>
        </p:grpSpPr>
        <p:pic>
          <p:nvPicPr>
            <p:cNvPr id="11" name="Picture 10">
              <a:extLst>
                <a:ext uri="{FF2B5EF4-FFF2-40B4-BE49-F238E27FC236}">
                  <a16:creationId xmlns:a16="http://schemas.microsoft.com/office/drawing/2014/main" id="{2DA3E87B-9218-ED0B-36A2-91E4D319551A}"/>
                </a:ext>
              </a:extLst>
            </p:cNvPr>
            <p:cNvPicPr>
              <a:picLocks noChangeAspect="1"/>
            </p:cNvPicPr>
            <p:nvPr/>
          </p:nvPicPr>
          <p:blipFill>
            <a:blip r:embed="rId3"/>
            <a:stretch>
              <a:fillRect/>
            </a:stretch>
          </p:blipFill>
          <p:spPr>
            <a:xfrm>
              <a:off x="2711450" y="4142922"/>
              <a:ext cx="6769100" cy="1765300"/>
            </a:xfrm>
            <a:prstGeom prst="rect">
              <a:avLst/>
            </a:prstGeom>
          </p:spPr>
        </p:pic>
        <p:sp>
          <p:nvSpPr>
            <p:cNvPr id="12" name="TextBox 11">
              <a:extLst>
                <a:ext uri="{FF2B5EF4-FFF2-40B4-BE49-F238E27FC236}">
                  <a16:creationId xmlns:a16="http://schemas.microsoft.com/office/drawing/2014/main" id="{F314E620-6F33-ABD9-114F-A6C20A4E1AFA}"/>
                </a:ext>
              </a:extLst>
            </p:cNvPr>
            <p:cNvSpPr txBox="1"/>
            <p:nvPr/>
          </p:nvSpPr>
          <p:spPr>
            <a:xfrm>
              <a:off x="4087581" y="5548087"/>
              <a:ext cx="2284190"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1D River (Channel)</a:t>
              </a:r>
            </a:p>
          </p:txBody>
        </p:sp>
        <p:sp>
          <p:nvSpPr>
            <p:cNvPr id="13" name="TextBox 12">
              <a:extLst>
                <a:ext uri="{FF2B5EF4-FFF2-40B4-BE49-F238E27FC236}">
                  <a16:creationId xmlns:a16="http://schemas.microsoft.com/office/drawing/2014/main" id="{3207F01A-6EDC-BA75-799B-FC6F0FEDB1B1}"/>
                </a:ext>
              </a:extLst>
            </p:cNvPr>
            <p:cNvSpPr txBox="1"/>
            <p:nvPr/>
          </p:nvSpPr>
          <p:spPr>
            <a:xfrm>
              <a:off x="3978725" y="3857179"/>
              <a:ext cx="3626762"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2D River (Floodplain, Wetlands)</a:t>
              </a:r>
            </a:p>
          </p:txBody>
        </p:sp>
      </p:grpSp>
      <p:sp>
        <p:nvSpPr>
          <p:cNvPr id="3" name="TextBox 2">
            <a:extLst>
              <a:ext uri="{FF2B5EF4-FFF2-40B4-BE49-F238E27FC236}">
                <a16:creationId xmlns:a16="http://schemas.microsoft.com/office/drawing/2014/main" id="{301DE596-1994-25D1-0111-41521F902667}"/>
              </a:ext>
            </a:extLst>
          </p:cNvPr>
          <p:cNvSpPr txBox="1"/>
          <p:nvPr/>
        </p:nvSpPr>
        <p:spPr>
          <a:xfrm>
            <a:off x="4753466" y="5867953"/>
            <a:ext cx="2720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Graphics by Lauren Melendez</a:t>
            </a:r>
            <a:endParaRPr lang="en-US" sz="1400" dirty="0">
              <a:cs typeface="Arial" pitchFamily="34" charset="0"/>
            </a:endParaRPr>
          </a:p>
        </p:txBody>
      </p:sp>
      <p:pic>
        <p:nvPicPr>
          <p:cNvPr id="5" name="Picture 4" descr="A picture containing map&#10;&#10;Description automatically generated">
            <a:extLst>
              <a:ext uri="{FF2B5EF4-FFF2-40B4-BE49-F238E27FC236}">
                <a16:creationId xmlns:a16="http://schemas.microsoft.com/office/drawing/2014/main" id="{2C88BB71-E8D0-C841-644E-7A6074736277}"/>
              </a:ext>
            </a:extLst>
          </p:cNvPr>
          <p:cNvPicPr>
            <a:picLocks noChangeAspect="1"/>
          </p:cNvPicPr>
          <p:nvPr/>
        </p:nvPicPr>
        <p:blipFill>
          <a:blip r:embed="rId4"/>
          <a:stretch>
            <a:fillRect/>
          </a:stretch>
        </p:blipFill>
        <p:spPr>
          <a:xfrm>
            <a:off x="7010573" y="2398054"/>
            <a:ext cx="4910344" cy="3469899"/>
          </a:xfrm>
          <a:prstGeom prst="rect">
            <a:avLst/>
          </a:prstGeom>
        </p:spPr>
      </p:pic>
    </p:spTree>
    <p:extLst>
      <p:ext uri="{BB962C8B-B14F-4D97-AF65-F5344CB8AC3E}">
        <p14:creationId xmlns:p14="http://schemas.microsoft.com/office/powerpoint/2010/main" val="3080187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Introduction to CE-QUAL-W2</a:t>
            </a:r>
          </a:p>
        </p:txBody>
      </p:sp>
      <p:sp>
        <p:nvSpPr>
          <p:cNvPr id="3" name="Content Placeholder 2"/>
          <p:cNvSpPr>
            <a:spLocks noGrp="1"/>
          </p:cNvSpPr>
          <p:nvPr>
            <p:ph idx="1"/>
          </p:nvPr>
        </p:nvSpPr>
        <p:spPr>
          <a:xfrm>
            <a:off x="406400" y="1032424"/>
            <a:ext cx="6433615" cy="5220664"/>
          </a:xfrm>
        </p:spPr>
        <p:txBody>
          <a:bodyPr/>
          <a:lstStyle/>
          <a:p>
            <a:pPr marL="228600" indent="-228600">
              <a:buClr>
                <a:schemeClr val="tx1"/>
              </a:buClr>
              <a:buFont typeface="Arial" panose="020B0604020202020204" pitchFamily="34" charset="0"/>
              <a:buChar char="•"/>
            </a:pPr>
            <a:r>
              <a:rPr lang="en-US" b="0" dirty="0"/>
              <a:t>CE‐QUAL‐W2 is a two‐dimensional (2D), longitudinal/vertical, hydrodynamics and water quality model.</a:t>
            </a:r>
          </a:p>
          <a:p>
            <a:pPr marL="228600" indent="-228600">
              <a:buClr>
                <a:schemeClr val="tx1"/>
              </a:buClr>
              <a:buFont typeface="Arial" panose="020B0604020202020204" pitchFamily="34" charset="0"/>
              <a:buChar char="•"/>
            </a:pPr>
            <a:r>
              <a:rPr lang="en-US" b="0" dirty="0"/>
              <a:t>It enables characterization of the vertical and longitudinal changes in a reservoir.</a:t>
            </a:r>
          </a:p>
          <a:p>
            <a:pPr marL="228600" indent="-228600">
              <a:buClr>
                <a:schemeClr val="tx1"/>
              </a:buClr>
              <a:buFont typeface="Arial" panose="020B0604020202020204" pitchFamily="34" charset="0"/>
              <a:buChar char="•"/>
            </a:pPr>
            <a:r>
              <a:rPr lang="en-US" b="0" dirty="0"/>
              <a:t>The model assumes the reservoir is ”well mixed” laterally, with no variation from one side of the channel to the other in a given layer (vertical) and segment (longitudinal).</a:t>
            </a:r>
          </a:p>
          <a:p>
            <a:pPr marL="228600" indent="-228600">
              <a:buClr>
                <a:schemeClr val="tx1"/>
              </a:buClr>
              <a:buFont typeface="Arial" panose="020B0604020202020204" pitchFamily="34" charset="0"/>
              <a:buChar char="•"/>
            </a:pPr>
            <a:r>
              <a:rPr lang="en-US" b="0" dirty="0"/>
              <a:t>Since CE-QUAL-W2 assumes lateral homogeneity, it is especially suited for relatively long and narrow waterbodies that exhibit longitudinal and vertical water quality gradients.</a:t>
            </a:r>
          </a:p>
          <a:p>
            <a:pPr marL="228600" indent="-228600">
              <a:buClr>
                <a:schemeClr val="tx1"/>
              </a:buClr>
              <a:buFont typeface="Arial" panose="020B0604020202020204" pitchFamily="34" charset="0"/>
              <a:buChar char="•"/>
            </a:pPr>
            <a:r>
              <a:rPr lang="en-US" b="0" dirty="0"/>
              <a:t>CE-QUAL-W2 has been applied to rivers, lakes, reservoirs, estuaries, and combinations thereof.</a:t>
            </a:r>
            <a:endParaRPr lang="en-US" sz="18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18</a:t>
            </a:fld>
            <a:endParaRPr lang="en-US"/>
          </a:p>
        </p:txBody>
      </p:sp>
      <p:pic>
        <p:nvPicPr>
          <p:cNvPr id="3074" name="Picture 2" descr="CE-QUAL-W2 Model Schematic">
            <a:extLst>
              <a:ext uri="{FF2B5EF4-FFF2-40B4-BE49-F238E27FC236}">
                <a16:creationId xmlns:a16="http://schemas.microsoft.com/office/drawing/2014/main" id="{8E54D97A-E4A4-FB32-6371-AFB86B63F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102" y="905021"/>
            <a:ext cx="4503633" cy="43418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graphicFrame>
        <p:nvGraphicFramePr>
          <p:cNvPr id="11" name="Table 10">
            <a:extLst>
              <a:ext uri="{FF2B5EF4-FFF2-40B4-BE49-F238E27FC236}">
                <a16:creationId xmlns:a16="http://schemas.microsoft.com/office/drawing/2014/main" id="{C0E73D29-3DD7-F539-DD8A-89FED9D53104}"/>
              </a:ext>
            </a:extLst>
          </p:cNvPr>
          <p:cNvGraphicFramePr>
            <a:graphicFrameLocks noGrp="1"/>
          </p:cNvGraphicFramePr>
          <p:nvPr>
            <p:extLst>
              <p:ext uri="{D42A27DB-BD31-4B8C-83A1-F6EECF244321}">
                <p14:modId xmlns:p14="http://schemas.microsoft.com/office/powerpoint/2010/main" val="2446712750"/>
              </p:ext>
            </p:extLst>
          </p:nvPr>
        </p:nvGraphicFramePr>
        <p:xfrm>
          <a:off x="7086600" y="5182292"/>
          <a:ext cx="4500135" cy="1036333"/>
        </p:xfrm>
        <a:graphic>
          <a:graphicData uri="http://schemas.openxmlformats.org/drawingml/2006/table">
            <a:tbl>
              <a:tblPr/>
              <a:tblGrid>
                <a:gridCol w="4500135">
                  <a:extLst>
                    <a:ext uri="{9D8B030D-6E8A-4147-A177-3AD203B41FA5}">
                      <a16:colId xmlns:a16="http://schemas.microsoft.com/office/drawing/2014/main" val="1485503891"/>
                    </a:ext>
                  </a:extLst>
                </a:gridCol>
              </a:tblGrid>
              <a:tr h="1036333">
                <a:tc>
                  <a:txBody>
                    <a:bodyPr/>
                    <a:lstStyle/>
                    <a:p>
                      <a:r>
                        <a:rPr lang="en-US" sz="1600" dirty="0">
                          <a:effectLst/>
                        </a:rPr>
                        <a:t>Longitudinal view of temperature output for a riverine section, reservoir, and estuary, from a CE‐QUAL‐W2 model application.</a:t>
                      </a:r>
                    </a:p>
                  </a:txBody>
                  <a:tcPr marL="123825" marR="123825" marT="57150" marB="57150" anchor="ctr">
                    <a:lnL>
                      <a:noFill/>
                    </a:lnL>
                    <a:lnR>
                      <a:noFill/>
                    </a:lnR>
                    <a:lnT>
                      <a:noFill/>
                    </a:lnT>
                    <a:lnB>
                      <a:noFill/>
                    </a:lnB>
                  </a:tcPr>
                </a:tc>
                <a:extLst>
                  <a:ext uri="{0D108BD9-81ED-4DB2-BD59-A6C34878D82A}">
                    <a16:rowId xmlns:a16="http://schemas.microsoft.com/office/drawing/2014/main" val="2847476195"/>
                  </a:ext>
                </a:extLst>
              </a:tr>
            </a:tbl>
          </a:graphicData>
        </a:graphic>
      </p:graphicFrame>
    </p:spTree>
    <p:extLst>
      <p:ext uri="{BB962C8B-B14F-4D97-AF65-F5344CB8AC3E}">
        <p14:creationId xmlns:p14="http://schemas.microsoft.com/office/powerpoint/2010/main" val="4083366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CE-QUAL-W2 Applications</a:t>
            </a:r>
          </a:p>
        </p:txBody>
      </p:sp>
      <p:sp>
        <p:nvSpPr>
          <p:cNvPr id="3" name="Content Placeholder 2"/>
          <p:cNvSpPr>
            <a:spLocks noGrp="1"/>
          </p:cNvSpPr>
          <p:nvPr>
            <p:ph idx="1"/>
          </p:nvPr>
        </p:nvSpPr>
        <p:spPr>
          <a:xfrm>
            <a:off x="406399" y="1021666"/>
            <a:ext cx="6680201" cy="5338999"/>
          </a:xfrm>
        </p:spPr>
        <p:txBody>
          <a:bodyPr/>
          <a:lstStyle/>
          <a:p>
            <a:pPr marL="228600" indent="-228600">
              <a:spcBef>
                <a:spcPts val="0"/>
              </a:spcBef>
              <a:buClr>
                <a:schemeClr val="tx1"/>
              </a:buClr>
              <a:buFont typeface="Arial" panose="020B0604020202020204" pitchFamily="34" charset="0"/>
              <a:buChar char="•"/>
            </a:pPr>
            <a:r>
              <a:rPr lang="en-US" b="0" dirty="0">
                <a:solidFill>
                  <a:schemeClr val="tx1"/>
                </a:solidFill>
                <a:latin typeface="+mn-lt"/>
              </a:rPr>
              <a:t>CE-QUAL-W2 is the reservoir water quality (WQ) model of choice throughout the U.S. and many other countries</a:t>
            </a:r>
          </a:p>
          <a:p>
            <a:pPr marL="228600" indent="-228600">
              <a:spcBef>
                <a:spcPts val="0"/>
              </a:spcBef>
              <a:buClr>
                <a:schemeClr val="tx1"/>
              </a:buClr>
              <a:buFont typeface="Arial" panose="020B0604020202020204" pitchFamily="34" charset="0"/>
              <a:buChar char="•"/>
            </a:pPr>
            <a:r>
              <a:rPr lang="en-US" b="0" dirty="0">
                <a:solidFill>
                  <a:schemeClr val="tx1"/>
                </a:solidFill>
              </a:rPr>
              <a:t>CE-QUAL-W2 is the</a:t>
            </a:r>
            <a:r>
              <a:rPr lang="en-US" b="0" dirty="0">
                <a:solidFill>
                  <a:schemeClr val="tx1"/>
                </a:solidFill>
                <a:latin typeface="+mn-lt"/>
              </a:rPr>
              <a:t> two-dimensional (2D), longitudinal/vertical hydrodynamic and water quality model of choice for the following agencies:</a:t>
            </a:r>
          </a:p>
          <a:p>
            <a:pPr marL="685800" lvl="1" indent="-228600">
              <a:spcBef>
                <a:spcPts val="0"/>
              </a:spcBef>
              <a:buClr>
                <a:schemeClr val="tx1"/>
              </a:buClr>
            </a:pPr>
            <a:r>
              <a:rPr lang="en-US" b="0" dirty="0">
                <a:solidFill>
                  <a:schemeClr val="tx1"/>
                </a:solidFill>
                <a:latin typeface="+mn-lt"/>
              </a:rPr>
              <a:t>U.S. Army Corps of Engineers (USACE)</a:t>
            </a:r>
          </a:p>
          <a:p>
            <a:pPr marL="685800" lvl="1" indent="-228600">
              <a:spcBef>
                <a:spcPts val="0"/>
              </a:spcBef>
              <a:buClr>
                <a:schemeClr val="tx1"/>
              </a:buClr>
            </a:pPr>
            <a:r>
              <a:rPr lang="en-US" b="0" dirty="0">
                <a:solidFill>
                  <a:schemeClr val="tx1"/>
                </a:solidFill>
                <a:latin typeface="+mn-lt"/>
              </a:rPr>
              <a:t>U.S. Geological Survey (USGS)</a:t>
            </a:r>
          </a:p>
          <a:p>
            <a:pPr marL="685800" lvl="1" indent="-228600">
              <a:spcBef>
                <a:spcPts val="0"/>
              </a:spcBef>
              <a:buClr>
                <a:schemeClr val="tx1"/>
              </a:buClr>
            </a:pPr>
            <a:r>
              <a:rPr lang="en-US" b="0" dirty="0">
                <a:solidFill>
                  <a:schemeClr val="tx1"/>
                </a:solidFill>
                <a:latin typeface="+mn-lt"/>
              </a:rPr>
              <a:t>U.S. Bureau of Reclamation (USBR)</a:t>
            </a:r>
          </a:p>
          <a:p>
            <a:pPr marL="685800" lvl="1" indent="-228600">
              <a:spcBef>
                <a:spcPts val="0"/>
              </a:spcBef>
              <a:buClr>
                <a:schemeClr val="tx1"/>
              </a:buClr>
            </a:pPr>
            <a:r>
              <a:rPr lang="en-US" b="0" dirty="0">
                <a:solidFill>
                  <a:schemeClr val="tx1"/>
                </a:solidFill>
                <a:latin typeface="+mn-lt"/>
              </a:rPr>
              <a:t>U.S. Environmental Protection Agency (EPA)</a:t>
            </a:r>
          </a:p>
          <a:p>
            <a:pPr marL="685800" lvl="1" indent="-228600">
              <a:spcBef>
                <a:spcPts val="0"/>
              </a:spcBef>
              <a:buClr>
                <a:schemeClr val="tx1"/>
              </a:buClr>
            </a:pPr>
            <a:r>
              <a:rPr lang="en-US" b="0" dirty="0">
                <a:solidFill>
                  <a:schemeClr val="tx1"/>
                </a:solidFill>
                <a:latin typeface="+mn-lt"/>
              </a:rPr>
              <a:t>Tennessee Valley Authority (TVA)</a:t>
            </a:r>
          </a:p>
          <a:p>
            <a:pPr marL="228600" indent="-228600">
              <a:spcBef>
                <a:spcPts val="0"/>
              </a:spcBef>
              <a:buClr>
                <a:schemeClr val="tx1"/>
              </a:buClr>
              <a:buFont typeface="Arial" panose="020B0604020202020204" pitchFamily="34" charset="0"/>
              <a:buChar char="•"/>
            </a:pPr>
            <a:r>
              <a:rPr lang="en-US" b="0" dirty="0">
                <a:solidFill>
                  <a:schemeClr val="tx1"/>
                </a:solidFill>
                <a:latin typeface="+mn-lt"/>
              </a:rPr>
              <a:t>There have been more than 300 applications worldwide of CE-QUAL-W2</a:t>
            </a:r>
          </a:p>
          <a:p>
            <a:pPr marL="228600" indent="-228600">
              <a:spcBef>
                <a:spcPts val="0"/>
              </a:spcBef>
              <a:buClr>
                <a:schemeClr val="tx1"/>
              </a:buClr>
              <a:buFont typeface="Arial" panose="020B0604020202020204" pitchFamily="34" charset="0"/>
              <a:buChar char="•"/>
            </a:pPr>
            <a:r>
              <a:rPr lang="en-US" b="0" dirty="0">
                <a:solidFill>
                  <a:schemeClr val="tx1"/>
                </a:solidFill>
              </a:rPr>
              <a:t>Cited in more than:</a:t>
            </a:r>
          </a:p>
          <a:p>
            <a:pPr marL="685800" lvl="1">
              <a:spcBef>
                <a:spcPts val="0"/>
              </a:spcBef>
              <a:buClr>
                <a:schemeClr val="tx1"/>
              </a:buClr>
            </a:pPr>
            <a:r>
              <a:rPr lang="en-US" b="0" dirty="0">
                <a:solidFill>
                  <a:schemeClr val="tx1"/>
                </a:solidFill>
              </a:rPr>
              <a:t>15 PhD dissertations</a:t>
            </a:r>
          </a:p>
          <a:p>
            <a:pPr marL="685800" lvl="1">
              <a:spcBef>
                <a:spcPts val="0"/>
              </a:spcBef>
              <a:buClr>
                <a:schemeClr val="tx1"/>
              </a:buClr>
            </a:pPr>
            <a:r>
              <a:rPr lang="en-US" b="0" dirty="0">
                <a:solidFill>
                  <a:schemeClr val="tx1"/>
                </a:solidFill>
              </a:rPr>
              <a:t>50 Master’s theses</a:t>
            </a:r>
          </a:p>
          <a:p>
            <a:pPr marL="685800" lvl="1">
              <a:spcBef>
                <a:spcPts val="0"/>
              </a:spcBef>
              <a:buClr>
                <a:schemeClr val="tx1"/>
              </a:buClr>
            </a:pPr>
            <a:r>
              <a:rPr lang="en-US" b="0" dirty="0">
                <a:solidFill>
                  <a:schemeClr val="tx1"/>
                </a:solidFill>
              </a:rPr>
              <a:t>100 presentations at scientific meetings</a:t>
            </a:r>
          </a:p>
          <a:p>
            <a:pPr marL="685800" lvl="1">
              <a:spcBef>
                <a:spcPts val="0"/>
              </a:spcBef>
              <a:buClr>
                <a:schemeClr val="tx1"/>
              </a:buClr>
            </a:pPr>
            <a:r>
              <a:rPr lang="en-US" b="0" dirty="0">
                <a:solidFill>
                  <a:schemeClr val="tx1"/>
                </a:solidFill>
              </a:rPr>
              <a:t>20 journal articles worldwide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19</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2" descr="CE-QUAL-W2 Model Schematic">
            <a:extLst>
              <a:ext uri="{FF2B5EF4-FFF2-40B4-BE49-F238E27FC236}">
                <a16:creationId xmlns:a16="http://schemas.microsoft.com/office/drawing/2014/main" id="{317D597B-0A87-CEE4-9BF0-56745C71C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91" y="1005685"/>
            <a:ext cx="4527644" cy="436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99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Workshop Introduction</a:t>
            </a:r>
          </a:p>
        </p:txBody>
      </p:sp>
      <p:sp>
        <p:nvSpPr>
          <p:cNvPr id="3" name="Content Placeholder 2"/>
          <p:cNvSpPr>
            <a:spLocks noGrp="1"/>
          </p:cNvSpPr>
          <p:nvPr>
            <p:ph idx="1"/>
          </p:nvPr>
        </p:nvSpPr>
        <p:spPr>
          <a:xfrm>
            <a:off x="406400" y="1008014"/>
            <a:ext cx="5689600" cy="4975536"/>
          </a:xfrm>
        </p:spPr>
        <p:txBody>
          <a:bodyPr/>
          <a:lstStyle/>
          <a:p>
            <a:pPr marL="228600" indent="-228600">
              <a:buClr>
                <a:schemeClr val="tx1"/>
              </a:buClr>
              <a:buFont typeface="Arial" panose="020B0604020202020204" pitchFamily="34" charset="0"/>
              <a:buChar char="•"/>
            </a:pPr>
            <a:r>
              <a:rPr lang="en-US" b="0" dirty="0">
                <a:solidFill>
                  <a:schemeClr val="tx1"/>
                </a:solidFill>
                <a:latin typeface="+mn-lt"/>
              </a:rPr>
              <a:t>Purpose:</a:t>
            </a:r>
          </a:p>
          <a:p>
            <a:pPr marL="685800" lvl="1" indent="-228600">
              <a:buClr>
                <a:schemeClr val="tx1"/>
              </a:buClr>
            </a:pPr>
            <a:r>
              <a:rPr lang="en-US" b="0" dirty="0">
                <a:solidFill>
                  <a:schemeClr val="tx1"/>
                </a:solidFill>
                <a:latin typeface="+mn-lt"/>
              </a:rPr>
              <a:t>This workshop will introduce the US Army Corps of Engineers’ hydrodynamic and water quality model for reservoirs, CE-QUAL-W2.</a:t>
            </a:r>
          </a:p>
          <a:p>
            <a:pPr marL="685800" lvl="1" indent="-228600">
              <a:buClr>
                <a:schemeClr val="tx1"/>
              </a:buClr>
            </a:pPr>
            <a:r>
              <a:rPr lang="en-US" b="0" dirty="0">
                <a:solidFill>
                  <a:schemeClr val="tx1"/>
                </a:solidFill>
                <a:latin typeface="+mn-lt"/>
              </a:rPr>
              <a:t>We will provide an overview of the field of reservoir water quality modeling, and a summary of new features in CE-QUAL-W2 Version 4.5. </a:t>
            </a:r>
          </a:p>
          <a:p>
            <a:pPr marL="228600" indent="-228600">
              <a:buClr>
                <a:schemeClr val="tx1"/>
              </a:buClr>
              <a:buFont typeface="Arial" panose="020B0604020202020204" pitchFamily="34" charset="0"/>
              <a:buChar char="•"/>
            </a:pPr>
            <a:r>
              <a:rPr lang="en-US" b="0" dirty="0">
                <a:solidFill>
                  <a:schemeClr val="tx1"/>
                </a:solidFill>
                <a:latin typeface="+mn-lt"/>
              </a:rPr>
              <a:t>Expectations:</a:t>
            </a:r>
          </a:p>
          <a:p>
            <a:pPr marL="685800" lvl="1" indent="-228600">
              <a:buClr>
                <a:schemeClr val="tx1"/>
              </a:buClr>
            </a:pPr>
            <a:r>
              <a:rPr lang="en-US" b="0" dirty="0">
                <a:solidFill>
                  <a:schemeClr val="tx1"/>
                </a:solidFill>
                <a:latin typeface="+mn-lt"/>
              </a:rPr>
              <a:t>We expect students to be familiar with Microsoft Excel.</a:t>
            </a:r>
          </a:p>
          <a:p>
            <a:pPr marL="685800" lvl="1" indent="-228600">
              <a:buClr>
                <a:schemeClr val="tx1"/>
              </a:buClr>
            </a:pPr>
            <a:r>
              <a:rPr lang="en-US" b="0" dirty="0">
                <a:solidFill>
                  <a:schemeClr val="tx1"/>
                </a:solidFill>
                <a:latin typeface="+mn-lt"/>
              </a:rPr>
              <a:t>We do not assume a significant background in water quality modeling or programming.</a:t>
            </a:r>
          </a:p>
          <a:p>
            <a:pPr marL="685800" lvl="1" indent="-228600">
              <a:buClr>
                <a:schemeClr val="tx1"/>
              </a:buClr>
            </a:pPr>
            <a:r>
              <a:rPr lang="en-US" b="0" dirty="0">
                <a:solidFill>
                  <a:schemeClr val="tx1"/>
                </a:solidFill>
                <a:latin typeface="+mn-lt"/>
              </a:rPr>
              <a:t>We aim to provide something for everyone.</a:t>
            </a:r>
          </a:p>
          <a:p>
            <a:pPr marL="685800" lvl="1" indent="-228600">
              <a:buClr>
                <a:schemeClr val="tx1"/>
              </a:buClr>
            </a:pPr>
            <a:r>
              <a:rPr lang="en-US" b="0" dirty="0">
                <a:solidFill>
                  <a:schemeClr val="tx1"/>
                </a:solidFill>
                <a:latin typeface="+mn-lt"/>
              </a:rPr>
              <a:t>We are also interested in offering intermediate and advanced water quality modeling workshops in the future.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a:t>
            </a:fld>
            <a:endParaRPr lang="en-US"/>
          </a:p>
        </p:txBody>
      </p:sp>
      <p:pic>
        <p:nvPicPr>
          <p:cNvPr id="6" name="Picture 5" descr="A bridge over a river&#10;&#10;Description automatically generated with low confidence">
            <a:extLst>
              <a:ext uri="{FF2B5EF4-FFF2-40B4-BE49-F238E27FC236}">
                <a16:creationId xmlns:a16="http://schemas.microsoft.com/office/drawing/2014/main" id="{6B5E889C-EF5B-2729-B103-05CC1C968077}"/>
              </a:ext>
            </a:extLst>
          </p:cNvPr>
          <p:cNvPicPr>
            <a:picLocks noChangeAspect="1"/>
          </p:cNvPicPr>
          <p:nvPr/>
        </p:nvPicPr>
        <p:blipFill>
          <a:blip r:embed="rId2"/>
          <a:stretch>
            <a:fillRect/>
          </a:stretch>
        </p:blipFill>
        <p:spPr>
          <a:xfrm>
            <a:off x="6096000" y="1437943"/>
            <a:ext cx="5671918" cy="4545607"/>
          </a:xfrm>
          <a:prstGeom prst="rect">
            <a:avLst/>
          </a:prstGeom>
        </p:spPr>
      </p:pic>
    </p:spTree>
    <p:extLst>
      <p:ext uri="{BB962C8B-B14F-4D97-AF65-F5344CB8AC3E}">
        <p14:creationId xmlns:p14="http://schemas.microsoft.com/office/powerpoint/2010/main" val="212615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CE-QUAL-W2 Capabilities</a:t>
            </a:r>
          </a:p>
        </p:txBody>
      </p:sp>
      <p:sp>
        <p:nvSpPr>
          <p:cNvPr id="3" name="Content Placeholder 2"/>
          <p:cNvSpPr>
            <a:spLocks noGrp="1"/>
          </p:cNvSpPr>
          <p:nvPr>
            <p:ph idx="1"/>
          </p:nvPr>
        </p:nvSpPr>
        <p:spPr>
          <a:xfrm>
            <a:off x="406400" y="1021666"/>
            <a:ext cx="6688881" cy="5338999"/>
          </a:xfrm>
        </p:spPr>
        <p:txBody>
          <a:bodyPr/>
          <a:lstStyle/>
          <a:p>
            <a:pPr marL="228600" indent="-228600">
              <a:buClr>
                <a:schemeClr val="tx1"/>
              </a:buClr>
              <a:buFont typeface="Arial" panose="020B0604020202020204" pitchFamily="34" charset="0"/>
              <a:buChar char="•"/>
            </a:pPr>
            <a:r>
              <a:rPr lang="en-US" b="0" dirty="0">
                <a:solidFill>
                  <a:schemeClr val="tx1"/>
                </a:solidFill>
              </a:rPr>
              <a:t>Longitudinal-vertical hydrodynamics and water quality in stratified and non-stratified systems</a:t>
            </a:r>
          </a:p>
          <a:p>
            <a:pPr marL="228600" indent="-228600">
              <a:buClr>
                <a:schemeClr val="tx1"/>
              </a:buClr>
              <a:buFont typeface="Arial" panose="020B0604020202020204" pitchFamily="34" charset="0"/>
              <a:buChar char="•"/>
            </a:pPr>
            <a:r>
              <a:rPr lang="en-US" b="0" dirty="0">
                <a:solidFill>
                  <a:schemeClr val="tx1"/>
                </a:solidFill>
              </a:rPr>
              <a:t>Interactions between nutrients, dissolved oxygen, and organic matter</a:t>
            </a:r>
          </a:p>
          <a:p>
            <a:pPr marL="228600" indent="-228600">
              <a:buClr>
                <a:schemeClr val="tx1"/>
              </a:buClr>
              <a:buFont typeface="Arial" panose="020B0604020202020204" pitchFamily="34" charset="0"/>
              <a:buChar char="•"/>
            </a:pPr>
            <a:r>
              <a:rPr lang="en-US" b="0" dirty="0">
                <a:solidFill>
                  <a:schemeClr val="tx1"/>
                </a:solidFill>
              </a:rPr>
              <a:t>Fish habitat volume</a:t>
            </a:r>
          </a:p>
          <a:p>
            <a:pPr marL="228600" indent="-228600">
              <a:buClr>
                <a:schemeClr val="tx1"/>
              </a:buClr>
              <a:buFont typeface="Arial" panose="020B0604020202020204" pitchFamily="34" charset="0"/>
              <a:buChar char="•"/>
            </a:pPr>
            <a:r>
              <a:rPr lang="en-US" b="0" dirty="0">
                <a:solidFill>
                  <a:schemeClr val="tx1"/>
                </a:solidFill>
              </a:rPr>
              <a:t>Selective withdrawal from specially design outlets to provide cold-water releases from stratified reservoirs</a:t>
            </a:r>
          </a:p>
          <a:p>
            <a:pPr marL="228600" indent="-228600">
              <a:buClr>
                <a:schemeClr val="tx1"/>
              </a:buClr>
              <a:buFont typeface="Arial" panose="020B0604020202020204" pitchFamily="34" charset="0"/>
              <a:buChar char="•"/>
            </a:pPr>
            <a:r>
              <a:rPr lang="en-US" b="0" dirty="0">
                <a:solidFill>
                  <a:schemeClr val="tx1"/>
                </a:solidFill>
              </a:rPr>
              <a:t>Hypolimnetic aeration</a:t>
            </a:r>
          </a:p>
          <a:p>
            <a:pPr marL="228600" indent="-228600">
              <a:buClr>
                <a:schemeClr val="tx1"/>
              </a:buClr>
              <a:buFont typeface="Arial" panose="020B0604020202020204" pitchFamily="34" charset="0"/>
              <a:buChar char="•"/>
            </a:pPr>
            <a:r>
              <a:rPr lang="en-US" b="0" dirty="0">
                <a:solidFill>
                  <a:schemeClr val="tx1"/>
                </a:solidFill>
              </a:rPr>
              <a:t>Multiple algae, epiphyton/periphyton, zooplankton, and macrophyte groups</a:t>
            </a:r>
          </a:p>
          <a:p>
            <a:pPr marL="228600" indent="-228600">
              <a:buClr>
                <a:schemeClr val="tx1"/>
              </a:buClr>
              <a:buFont typeface="Arial" panose="020B0604020202020204" pitchFamily="34" charset="0"/>
              <a:buChar char="•"/>
            </a:pPr>
            <a:r>
              <a:rPr lang="en-US" b="0" dirty="0">
                <a:solidFill>
                  <a:schemeClr val="tx1"/>
                </a:solidFill>
              </a:rPr>
              <a:t>CBOD</a:t>
            </a:r>
          </a:p>
          <a:p>
            <a:pPr marL="228600" indent="-228600">
              <a:buClr>
                <a:schemeClr val="tx1"/>
              </a:buClr>
              <a:buFont typeface="Arial" panose="020B0604020202020204" pitchFamily="34" charset="0"/>
              <a:buChar char="•"/>
            </a:pPr>
            <a:r>
              <a:rPr lang="en-US" b="0" dirty="0">
                <a:solidFill>
                  <a:schemeClr val="tx1"/>
                </a:solidFill>
              </a:rPr>
              <a:t>Sediment diagenesis model</a:t>
            </a:r>
          </a:p>
          <a:p>
            <a:pPr marL="228600" indent="-228600">
              <a:buClr>
                <a:schemeClr val="tx1"/>
              </a:buClr>
              <a:buFont typeface="Arial" panose="020B0604020202020204" pitchFamily="34" charset="0"/>
              <a:buChar char="•"/>
            </a:pPr>
            <a:r>
              <a:rPr lang="en-US" b="0" dirty="0">
                <a:solidFill>
                  <a:schemeClr val="tx1"/>
                </a:solidFill>
              </a:rPr>
              <a:t>Generic water quality groups</a:t>
            </a:r>
          </a:p>
          <a:p>
            <a:pPr marL="228600" indent="-228600">
              <a:buClr>
                <a:schemeClr val="tx1"/>
              </a:buClr>
              <a:buFont typeface="Arial" panose="020B0604020202020204" pitchFamily="34" charset="0"/>
              <a:buChar char="•"/>
            </a:pPr>
            <a:r>
              <a:rPr lang="en-US" b="0" dirty="0">
                <a:solidFill>
                  <a:schemeClr val="tx1"/>
                </a:solidFill>
              </a:rPr>
              <a:t>Internal dynamic pipe/culvert model</a:t>
            </a:r>
          </a:p>
          <a:p>
            <a:pPr marL="228600" indent="-228600">
              <a:buClr>
                <a:schemeClr val="tx1"/>
              </a:buClr>
              <a:buFont typeface="Arial" panose="020B0604020202020204" pitchFamily="34" charset="0"/>
              <a:buChar char="•"/>
            </a:pPr>
            <a:r>
              <a:rPr lang="en-US" b="0" dirty="0">
                <a:solidFill>
                  <a:schemeClr val="tx1"/>
                </a:solidFill>
              </a:rPr>
              <a:t>Hydraulic structures (weirs, spillways) algorithms.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20</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2" descr="CE-QUAL-W2 Model Schematic">
            <a:extLst>
              <a:ext uri="{FF2B5EF4-FFF2-40B4-BE49-F238E27FC236}">
                <a16:creationId xmlns:a16="http://schemas.microsoft.com/office/drawing/2014/main" id="{2833648C-6F90-3C36-4976-975ED63DE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005684"/>
            <a:ext cx="4699000" cy="453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88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CE-QUAL-W2 Capabilities, Continued</a:t>
            </a:r>
          </a:p>
        </p:txBody>
      </p:sp>
      <p:sp>
        <p:nvSpPr>
          <p:cNvPr id="3" name="Content Placeholder 2"/>
          <p:cNvSpPr>
            <a:spLocks noGrp="1"/>
          </p:cNvSpPr>
          <p:nvPr>
            <p:ph idx="1"/>
          </p:nvPr>
        </p:nvSpPr>
        <p:spPr>
          <a:xfrm>
            <a:off x="406400" y="1043183"/>
            <a:ext cx="6530269" cy="5218722"/>
          </a:xfrm>
        </p:spPr>
        <p:txBody>
          <a:bodyPr/>
          <a:lstStyle/>
          <a:p>
            <a:pPr marL="228600" indent="-228600">
              <a:buClr>
                <a:schemeClr val="tx1"/>
              </a:buClr>
              <a:buFont typeface="Arial" panose="020B0604020202020204" pitchFamily="34" charset="0"/>
              <a:buChar char="•"/>
            </a:pPr>
            <a:r>
              <a:rPr lang="en-US" b="0" dirty="0">
                <a:solidFill>
                  <a:schemeClr val="tx1"/>
                </a:solidFill>
              </a:rPr>
              <a:t>The hydraulic structures algorithms include submerged and two-way flow over submerged hydraulic structures as well as a dynamic shading algorithm based on topographic and vegetative cover.</a:t>
            </a:r>
          </a:p>
          <a:p>
            <a:pPr marL="228600" indent="-228600">
              <a:buClr>
                <a:schemeClr val="tx1"/>
              </a:buClr>
              <a:buFont typeface="Arial" panose="020B0604020202020204" pitchFamily="34" charset="0"/>
              <a:buChar char="•"/>
            </a:pPr>
            <a:r>
              <a:rPr lang="en-US" b="0" dirty="0">
                <a:solidFill>
                  <a:schemeClr val="tx1"/>
                </a:solidFill>
              </a:rPr>
              <a:t>Variable density as affected by temperature, salinity, Total Dissolved Solids (TDS), and Total Suspended Solids (TSS) to simulate stratified flow.</a:t>
            </a:r>
          </a:p>
          <a:p>
            <a:pPr marL="228600" indent="-228600">
              <a:buClr>
                <a:schemeClr val="tx1"/>
              </a:buClr>
              <a:buFont typeface="Arial" panose="020B0604020202020204" pitchFamily="34" charset="0"/>
              <a:buChar char="•"/>
            </a:pPr>
            <a:r>
              <a:rPr lang="en-US" b="0" dirty="0">
                <a:solidFill>
                  <a:schemeClr val="tx1"/>
                </a:solidFill>
              </a:rPr>
              <a:t>28 water quality constituent state variables</a:t>
            </a:r>
          </a:p>
          <a:p>
            <a:pPr marL="685800" lvl="1" indent="-228600">
              <a:buClr>
                <a:schemeClr val="tx1"/>
              </a:buClr>
            </a:pPr>
            <a:r>
              <a:rPr lang="en-US" b="0" dirty="0">
                <a:solidFill>
                  <a:schemeClr val="tx1"/>
                </a:solidFill>
              </a:rPr>
              <a:t>Any combination of constituents can be included or excluded from a simulation.</a:t>
            </a:r>
          </a:p>
          <a:p>
            <a:pPr marL="685800" lvl="1" indent="-228600">
              <a:buClr>
                <a:schemeClr val="tx1"/>
              </a:buClr>
            </a:pPr>
            <a:r>
              <a:rPr lang="en-US" b="0" dirty="0">
                <a:solidFill>
                  <a:schemeClr val="tx1"/>
                </a:solidFill>
              </a:rPr>
              <a:t>The effects of salinity or total dissolved solids/salinity on density, and thus hydrodynamics, are included only when simulated in the water quality module.</a:t>
            </a:r>
          </a:p>
          <a:p>
            <a:pPr marL="685800" lvl="1" indent="-228600">
              <a:buClr>
                <a:schemeClr val="tx1"/>
              </a:buClr>
            </a:pPr>
            <a:r>
              <a:rPr lang="en-US" b="0" dirty="0">
                <a:solidFill>
                  <a:schemeClr val="tx1"/>
                </a:solidFill>
              </a:rPr>
              <a:t>The water quality algorithm is modular, allowing constituents to be easily added as additional subroutines.</a:t>
            </a:r>
          </a:p>
          <a:p>
            <a:pPr>
              <a:buClr>
                <a:schemeClr val="tx1"/>
              </a:buClr>
            </a:pPr>
            <a:endParaRPr lang="en-US" b="0" dirty="0">
              <a:solidFill>
                <a:schemeClr val="tx1"/>
              </a:solidFill>
            </a:endParaRPr>
          </a:p>
          <a:p>
            <a:pPr marL="914400" lvl="1" indent="-342900">
              <a:buClr>
                <a:schemeClr val="tx1"/>
              </a:buClr>
            </a:pPr>
            <a:endParaRPr lang="en-US" b="0" dirty="0">
              <a:solidFill>
                <a:schemeClr val="tx1"/>
              </a:solidFill>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21</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2" descr="CE-QUAL-W2 Model Schematic">
            <a:extLst>
              <a:ext uri="{FF2B5EF4-FFF2-40B4-BE49-F238E27FC236}">
                <a16:creationId xmlns:a16="http://schemas.microsoft.com/office/drawing/2014/main" id="{0FA6EA6D-87A8-5D97-C4FD-8E0AECBE3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804" y="1043183"/>
            <a:ext cx="4516596" cy="435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53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Acknowledgements</a:t>
            </a:r>
          </a:p>
        </p:txBody>
      </p:sp>
      <p:sp>
        <p:nvSpPr>
          <p:cNvPr id="3" name="Content Placeholder 2"/>
          <p:cNvSpPr>
            <a:spLocks noGrp="1"/>
          </p:cNvSpPr>
          <p:nvPr>
            <p:ph idx="1"/>
          </p:nvPr>
        </p:nvSpPr>
        <p:spPr>
          <a:xfrm>
            <a:off x="406399" y="1008014"/>
            <a:ext cx="7970345" cy="4607478"/>
          </a:xfrm>
        </p:spPr>
        <p:txBody>
          <a:bodyPr/>
          <a:lstStyle/>
          <a:p>
            <a:r>
              <a:rPr lang="en-US" sz="2000" dirty="0">
                <a:solidFill>
                  <a:schemeClr val="tx1"/>
                </a:solidFill>
                <a:latin typeface="+mn-lt"/>
              </a:rPr>
              <a:t>Development:</a:t>
            </a:r>
            <a:endParaRPr lang="en-US" sz="2000" b="0" dirty="0">
              <a:solidFill>
                <a:schemeClr val="tx1"/>
              </a:solidFill>
              <a:latin typeface="+mn-lt"/>
            </a:endParaRPr>
          </a:p>
          <a:p>
            <a:pPr marL="228600" indent="-228600">
              <a:buClr>
                <a:schemeClr val="tx1"/>
              </a:buClr>
              <a:buFont typeface="Arial" panose="020B0604020202020204" pitchFamily="34" charset="0"/>
              <a:buChar char="•"/>
            </a:pPr>
            <a:r>
              <a:rPr lang="en-US" sz="2000" b="0" dirty="0">
                <a:solidFill>
                  <a:schemeClr val="tx1"/>
                </a:solidFill>
                <a:latin typeface="+mn-lt"/>
              </a:rPr>
              <a:t>Scott Wells, Portland State University</a:t>
            </a:r>
          </a:p>
          <a:p>
            <a:pPr marL="228600" indent="-228600">
              <a:buClr>
                <a:schemeClr val="tx1"/>
              </a:buClr>
              <a:buFont typeface="Arial" panose="020B0604020202020204" pitchFamily="34" charset="0"/>
              <a:buChar char="•"/>
            </a:pPr>
            <a:r>
              <a:rPr lang="en-US" sz="2000" b="0" dirty="0">
                <a:solidFill>
                  <a:schemeClr val="tx1"/>
                </a:solidFill>
                <a:latin typeface="+mn-lt"/>
              </a:rPr>
              <a:t>Chris Berger, Portland State University</a:t>
            </a:r>
          </a:p>
          <a:p>
            <a:pPr marL="228600" indent="-228600">
              <a:buClr>
                <a:schemeClr val="tx1"/>
              </a:buClr>
              <a:buFont typeface="Arial" panose="020B0604020202020204" pitchFamily="34" charset="0"/>
              <a:buChar char="•"/>
            </a:pPr>
            <a:r>
              <a:rPr lang="en-US" sz="2000" b="0" dirty="0">
                <a:solidFill>
                  <a:schemeClr val="tx1"/>
                </a:solidFill>
                <a:latin typeface="+mn-lt"/>
              </a:rPr>
              <a:t>Zhonglong, Zhang, Portland State University</a:t>
            </a:r>
          </a:p>
          <a:p>
            <a:pPr marL="228600" indent="-228600">
              <a:buClr>
                <a:schemeClr val="tx1"/>
              </a:buClr>
              <a:buFont typeface="Arial" panose="020B0604020202020204" pitchFamily="34" charset="0"/>
              <a:buChar char="•"/>
            </a:pPr>
            <a:r>
              <a:rPr lang="en-US" sz="2000" b="0" dirty="0">
                <a:solidFill>
                  <a:schemeClr val="tx1"/>
                </a:solidFill>
                <a:latin typeface="+mn-lt"/>
              </a:rPr>
              <a:t>Isaac Mudge, USACE New Orleans District</a:t>
            </a:r>
          </a:p>
          <a:p>
            <a:endParaRPr lang="en-US" sz="2000" b="0" dirty="0">
              <a:solidFill>
                <a:schemeClr val="tx1"/>
              </a:solidFill>
              <a:latin typeface="+mn-lt"/>
            </a:endParaRPr>
          </a:p>
          <a:p>
            <a:r>
              <a:rPr lang="en-US" sz="2000" dirty="0">
                <a:solidFill>
                  <a:schemeClr val="tx1"/>
                </a:solidFill>
                <a:latin typeface="+mn-lt"/>
              </a:rPr>
              <a:t>Funding and Support:</a:t>
            </a:r>
          </a:p>
          <a:p>
            <a:pPr marL="228600" indent="-228600">
              <a:buClr>
                <a:schemeClr val="tx1"/>
              </a:buClr>
              <a:buFont typeface="Arial" panose="020B0604020202020204" pitchFamily="34" charset="0"/>
              <a:buChar char="•"/>
            </a:pPr>
            <a:r>
              <a:rPr lang="en-US" sz="2000" b="0" dirty="0">
                <a:solidFill>
                  <a:schemeClr val="tx1"/>
                </a:solidFill>
              </a:rPr>
              <a:t>USACE Numerical Model Maintenance Program, Hydraulics, Hydrology, and Coastal Community of Practice (HH&amp;C CoP)</a:t>
            </a:r>
          </a:p>
          <a:p>
            <a:pPr marL="228600" indent="-228600">
              <a:buClr>
                <a:schemeClr val="tx1"/>
              </a:buClr>
              <a:buFont typeface="Arial" panose="020B0604020202020204" pitchFamily="34" charset="0"/>
              <a:buChar char="•"/>
            </a:pPr>
            <a:r>
              <a:rPr lang="en-US" sz="2000" b="0" dirty="0">
                <a:solidFill>
                  <a:schemeClr val="tx1"/>
                </a:solidFill>
                <a:latin typeface="+mn-lt"/>
              </a:rPr>
              <a:t>Ecosystem Management and Restoration Research Program (EMRRP)</a:t>
            </a:r>
          </a:p>
          <a:p>
            <a:pPr marL="228600" indent="-228600">
              <a:buClr>
                <a:schemeClr val="tx1"/>
              </a:buClr>
              <a:buFont typeface="Arial" panose="020B0604020202020204" pitchFamily="34" charset="0"/>
              <a:buChar char="•"/>
            </a:pPr>
            <a:r>
              <a:rPr lang="en-US" sz="2000" b="0" dirty="0">
                <a:solidFill>
                  <a:schemeClr val="tx1"/>
                </a:solidFill>
                <a:latin typeface="+mn-lt"/>
              </a:rPr>
              <a:t>Aquatic Nuisance Species Research Program (ANSRP)</a:t>
            </a:r>
          </a:p>
          <a:p>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a:p>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22</a:t>
            </a:fld>
            <a:endParaRPr lang="en-US"/>
          </a:p>
        </p:txBody>
      </p:sp>
      <p:pic>
        <p:nvPicPr>
          <p:cNvPr id="6" name="Picture 5" descr="A picture containing cake, birthday, indoor, decorated&#10;&#10;Description automatically generated">
            <a:extLst>
              <a:ext uri="{FF2B5EF4-FFF2-40B4-BE49-F238E27FC236}">
                <a16:creationId xmlns:a16="http://schemas.microsoft.com/office/drawing/2014/main" id="{C96A2128-96B1-3C4F-C0BB-DFEE4921A96A}"/>
              </a:ext>
            </a:extLst>
          </p:cNvPr>
          <p:cNvPicPr>
            <a:picLocks noChangeAspect="1"/>
          </p:cNvPicPr>
          <p:nvPr/>
        </p:nvPicPr>
        <p:blipFill>
          <a:blip r:embed="rId2"/>
          <a:stretch>
            <a:fillRect/>
          </a:stretch>
        </p:blipFill>
        <p:spPr>
          <a:xfrm>
            <a:off x="7086599" y="457200"/>
            <a:ext cx="4284663" cy="6063339"/>
          </a:xfrm>
          <a:prstGeom prst="rect">
            <a:avLst/>
          </a:prstGeom>
        </p:spPr>
      </p:pic>
      <p:sp>
        <p:nvSpPr>
          <p:cNvPr id="8" name="TextBox 7">
            <a:extLst>
              <a:ext uri="{FF2B5EF4-FFF2-40B4-BE49-F238E27FC236}">
                <a16:creationId xmlns:a16="http://schemas.microsoft.com/office/drawing/2014/main" id="{9C9FB11D-D3AA-2CC4-BEFC-974C895B85BD}"/>
              </a:ext>
            </a:extLst>
          </p:cNvPr>
          <p:cNvSpPr txBox="1"/>
          <p:nvPr/>
        </p:nvSpPr>
        <p:spPr>
          <a:xfrm>
            <a:off x="8944644" y="852917"/>
            <a:ext cx="18587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Graphics by Lauren Melendez</a:t>
            </a:r>
            <a:endParaRPr lang="en-US" sz="1600" dirty="0">
              <a:cs typeface="Arial" pitchFamily="34" charset="0"/>
            </a:endParaRPr>
          </a:p>
        </p:txBody>
      </p:sp>
    </p:spTree>
    <p:extLst>
      <p:ext uri="{BB962C8B-B14F-4D97-AF65-F5344CB8AC3E}">
        <p14:creationId xmlns:p14="http://schemas.microsoft.com/office/powerpoint/2010/main" val="773594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23</a:t>
            </a:fld>
            <a:endParaRPr lang="en-US"/>
          </a:p>
        </p:txBody>
      </p:sp>
      <p:pic>
        <p:nvPicPr>
          <p:cNvPr id="4" name="Picture 3" descr="A picture containing tree, nature, water, waterfall&#10;&#10;Description automatically generated">
            <a:extLst>
              <a:ext uri="{FF2B5EF4-FFF2-40B4-BE49-F238E27FC236}">
                <a16:creationId xmlns:a16="http://schemas.microsoft.com/office/drawing/2014/main" id="{B8442BBE-80CD-0757-3B8B-6C5943C67D22}"/>
              </a:ext>
            </a:extLst>
          </p:cNvPr>
          <p:cNvPicPr>
            <a:picLocks noChangeAspect="1"/>
          </p:cNvPicPr>
          <p:nvPr/>
        </p:nvPicPr>
        <p:blipFill>
          <a:blip r:embed="rId2"/>
          <a:stretch>
            <a:fillRect/>
          </a:stretch>
        </p:blipFill>
        <p:spPr>
          <a:xfrm>
            <a:off x="2111835" y="913088"/>
            <a:ext cx="7884328" cy="5256218"/>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Instruction and Coordination</a:t>
            </a:r>
          </a:p>
        </p:txBody>
      </p:sp>
      <p:sp>
        <p:nvSpPr>
          <p:cNvPr id="3" name="Content Placeholder 2"/>
          <p:cNvSpPr>
            <a:spLocks noGrp="1"/>
          </p:cNvSpPr>
          <p:nvPr>
            <p:ph idx="1"/>
          </p:nvPr>
        </p:nvSpPr>
        <p:spPr>
          <a:xfrm>
            <a:off x="406400" y="1008014"/>
            <a:ext cx="7245131" cy="2286979"/>
          </a:xfrm>
        </p:spPr>
        <p:txBody>
          <a:bodyPr/>
          <a:lstStyle/>
          <a:p>
            <a:pPr marL="228600" indent="-228600">
              <a:buClr>
                <a:schemeClr val="tx1"/>
              </a:buClr>
              <a:buFont typeface="Arial" panose="020B0604020202020204" pitchFamily="34" charset="0"/>
              <a:buChar char="•"/>
            </a:pPr>
            <a:r>
              <a:rPr lang="en-US" b="0" dirty="0">
                <a:solidFill>
                  <a:schemeClr val="tx1"/>
                </a:solidFill>
                <a:latin typeface="+mn-lt"/>
              </a:rPr>
              <a:t>Todd Steissberg, PhD, PE, ERDC-EL</a:t>
            </a:r>
          </a:p>
          <a:p>
            <a:pPr marL="228600" indent="-228600">
              <a:buClr>
                <a:schemeClr val="tx1"/>
              </a:buClr>
              <a:buFont typeface="Arial" panose="020B0604020202020204" pitchFamily="34" charset="0"/>
              <a:buChar char="•"/>
            </a:pPr>
            <a:r>
              <a:rPr lang="en-US" b="0" dirty="0">
                <a:solidFill>
                  <a:schemeClr val="tx1"/>
                </a:solidFill>
                <a:latin typeface="+mn-lt"/>
              </a:rPr>
              <a:t>Zhonglong Zhang, PhD, PE, PH, Portland State University (PSU)</a:t>
            </a:r>
          </a:p>
          <a:p>
            <a:pPr marL="228600" indent="-228600">
              <a:buClr>
                <a:schemeClr val="tx1"/>
              </a:buClr>
              <a:buFont typeface="Arial" panose="020B0604020202020204" pitchFamily="34" charset="0"/>
              <a:buChar char="•"/>
            </a:pPr>
            <a:r>
              <a:rPr lang="en-US" b="0" dirty="0">
                <a:solidFill>
                  <a:schemeClr val="tx1"/>
                </a:solidFill>
                <a:latin typeface="+mn-lt"/>
              </a:rPr>
              <a:t>Isaac Mudge, MS, USACE New Orleans District &amp; ERDC-EL</a:t>
            </a:r>
          </a:p>
          <a:p>
            <a:pPr marL="228600" indent="-228600">
              <a:buClr>
                <a:schemeClr val="tx1"/>
              </a:buClr>
              <a:buFont typeface="Arial" panose="020B0604020202020204" pitchFamily="34" charset="0"/>
              <a:buChar char="•"/>
            </a:pPr>
            <a:r>
              <a:rPr lang="en-US" b="0" dirty="0">
                <a:solidFill>
                  <a:schemeClr val="tx1"/>
                </a:solidFill>
                <a:latin typeface="+mn-lt"/>
              </a:rPr>
              <a:t>Barry Bunch, DE, PE, ERDC-EL</a:t>
            </a:r>
          </a:p>
          <a:p>
            <a:pPr marL="228600" indent="-228600">
              <a:buClr>
                <a:schemeClr val="tx1"/>
              </a:buClr>
              <a:buFont typeface="Arial" panose="020B0604020202020204" pitchFamily="34" charset="0"/>
              <a:buChar char="•"/>
            </a:pPr>
            <a:r>
              <a:rPr lang="en-US" b="0" dirty="0">
                <a:solidFill>
                  <a:schemeClr val="tx1"/>
                </a:solidFill>
                <a:latin typeface="+mn-lt"/>
              </a:rPr>
              <a:t>Lauren Melendez, ERDC-EL</a:t>
            </a:r>
          </a:p>
          <a:p>
            <a:pPr marL="228600" indent="-228600">
              <a:buClr>
                <a:schemeClr val="tx1"/>
              </a:buClr>
              <a:buFont typeface="Arial" panose="020B0604020202020204" pitchFamily="34" charset="0"/>
              <a:buChar char="•"/>
            </a:pPr>
            <a:r>
              <a:rPr lang="en-US" b="0" dirty="0">
                <a:solidFill>
                  <a:schemeClr val="tx1"/>
                </a:solidFill>
                <a:latin typeface="+mn-lt"/>
              </a:rPr>
              <a:t>Billy Johnson, PhD, PE, LimnoTech, Inc.</a:t>
            </a:r>
          </a:p>
          <a:p>
            <a:pPr marL="228600" indent="-228600">
              <a:buClr>
                <a:schemeClr val="tx1"/>
              </a:buClr>
              <a:buFont typeface="Arial" panose="020B0604020202020204" pitchFamily="34" charset="0"/>
              <a:buChar char="•"/>
            </a:pPr>
            <a:r>
              <a:rPr lang="en-US" b="0" dirty="0">
                <a:solidFill>
                  <a:schemeClr val="tx1"/>
                </a:solidFill>
                <a:latin typeface="+mn-lt"/>
              </a:rPr>
              <a:t>Honna Steissberg, MSW, LimnoTech, Inc.</a:t>
            </a:r>
          </a:p>
          <a:p>
            <a:pPr>
              <a:buClr>
                <a:schemeClr val="tx1"/>
              </a:buClr>
            </a:pPr>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3</a:t>
            </a:fld>
            <a:endParaRPr lang="en-US"/>
          </a:p>
        </p:txBody>
      </p:sp>
      <p:pic>
        <p:nvPicPr>
          <p:cNvPr id="8" name="Picture 7" descr="A high angle view of a canyon&#10;&#10;Description automatically generated with medium confidence">
            <a:extLst>
              <a:ext uri="{FF2B5EF4-FFF2-40B4-BE49-F238E27FC236}">
                <a16:creationId xmlns:a16="http://schemas.microsoft.com/office/drawing/2014/main" id="{67A09E49-7C12-4CDB-3CB2-A587059D8610}"/>
              </a:ext>
            </a:extLst>
          </p:cNvPr>
          <p:cNvPicPr>
            <a:picLocks noChangeAspect="1"/>
          </p:cNvPicPr>
          <p:nvPr/>
        </p:nvPicPr>
        <p:blipFill>
          <a:blip r:embed="rId2"/>
          <a:stretch>
            <a:fillRect/>
          </a:stretch>
        </p:blipFill>
        <p:spPr>
          <a:xfrm>
            <a:off x="7651531" y="476260"/>
            <a:ext cx="3771697" cy="565754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48" y="3294993"/>
            <a:ext cx="6233544" cy="2921875"/>
          </a:xfrm>
          <a:prstGeom prst="rect">
            <a:avLst/>
          </a:prstGeom>
        </p:spPr>
      </p:pic>
    </p:spTree>
    <p:extLst>
      <p:ext uri="{BB962C8B-B14F-4D97-AF65-F5344CB8AC3E}">
        <p14:creationId xmlns:p14="http://schemas.microsoft.com/office/powerpoint/2010/main" val="77287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Workshop Introduction</a:t>
            </a:r>
          </a:p>
        </p:txBody>
      </p:sp>
      <p:sp>
        <p:nvSpPr>
          <p:cNvPr id="3" name="Content Placeholder 2"/>
          <p:cNvSpPr>
            <a:spLocks noGrp="1"/>
          </p:cNvSpPr>
          <p:nvPr>
            <p:ph idx="1"/>
          </p:nvPr>
        </p:nvSpPr>
        <p:spPr>
          <a:xfrm>
            <a:off x="406400" y="1008014"/>
            <a:ext cx="5890540" cy="5220664"/>
          </a:xfrm>
        </p:spPr>
        <p:txBody>
          <a:bodyPr/>
          <a:lstStyle/>
          <a:p>
            <a:pPr marL="228600" indent="-228600">
              <a:buClr>
                <a:schemeClr val="tx1"/>
              </a:buClr>
              <a:buFont typeface="Arial" panose="020B0604020202020204" pitchFamily="34" charset="0"/>
              <a:buChar char="•"/>
            </a:pPr>
            <a:r>
              <a:rPr lang="en-US" b="0" dirty="0">
                <a:solidFill>
                  <a:schemeClr val="tx1"/>
                </a:solidFill>
                <a:latin typeface="+mn-lt"/>
              </a:rPr>
              <a:t>Course Logistics:</a:t>
            </a:r>
          </a:p>
          <a:p>
            <a:pPr marL="685800" lvl="1" indent="-228600">
              <a:buClr>
                <a:schemeClr val="tx1"/>
              </a:buClr>
            </a:pPr>
            <a:r>
              <a:rPr lang="en-US" b="0" dirty="0">
                <a:solidFill>
                  <a:schemeClr val="tx1"/>
                </a:solidFill>
                <a:latin typeface="+mn-lt"/>
              </a:rPr>
              <a:t>Agenda</a:t>
            </a:r>
          </a:p>
          <a:p>
            <a:pPr marL="685800" lvl="1" indent="-228600">
              <a:buClr>
                <a:schemeClr val="tx1"/>
              </a:buClr>
            </a:pPr>
            <a:r>
              <a:rPr lang="en-US" b="0" dirty="0">
                <a:solidFill>
                  <a:schemeClr val="tx1"/>
                </a:solidFill>
                <a:latin typeface="+mn-lt"/>
              </a:rPr>
              <a:t>Coordination of in-person and remote participation</a:t>
            </a:r>
          </a:p>
          <a:p>
            <a:pPr marL="685800" lvl="1" indent="-228600">
              <a:buClr>
                <a:schemeClr val="tx1"/>
              </a:buClr>
            </a:pPr>
            <a:r>
              <a:rPr lang="en-US" b="0" dirty="0">
                <a:solidFill>
                  <a:schemeClr val="tx1"/>
                </a:solidFill>
                <a:latin typeface="+mn-lt"/>
              </a:rPr>
              <a:t>Software Installation</a:t>
            </a:r>
          </a:p>
          <a:p>
            <a:pPr marL="685800" lvl="1" indent="-228600">
              <a:buClr>
                <a:schemeClr val="tx1"/>
              </a:buClr>
            </a:pPr>
            <a:r>
              <a:rPr lang="en-US" b="0" dirty="0">
                <a:solidFill>
                  <a:schemeClr val="tx1"/>
                </a:solidFill>
                <a:latin typeface="+mn-lt"/>
              </a:rPr>
              <a:t>Breaks, Lunch, Social (BBQ), and Tours</a:t>
            </a:r>
          </a:p>
          <a:p>
            <a:pPr marL="342900" indent="-228600">
              <a:buClr>
                <a:schemeClr val="tx1"/>
              </a:buClr>
              <a:buFont typeface="Arial" panose="020B0604020202020204" pitchFamily="34" charset="0"/>
              <a:buChar char="•"/>
            </a:pPr>
            <a:r>
              <a:rPr lang="en-US" b="0" dirty="0">
                <a:solidFill>
                  <a:schemeClr val="tx1"/>
                </a:solidFill>
                <a:latin typeface="+mn-lt"/>
              </a:rPr>
              <a:t>Course Format:</a:t>
            </a:r>
          </a:p>
          <a:p>
            <a:pPr marL="685800" lvl="1" indent="-228600">
              <a:buClr>
                <a:schemeClr val="tx1"/>
              </a:buClr>
            </a:pPr>
            <a:r>
              <a:rPr lang="en-US" b="0" dirty="0">
                <a:solidFill>
                  <a:schemeClr val="tx1"/>
                </a:solidFill>
                <a:latin typeface="+mn-lt"/>
              </a:rPr>
              <a:t>Lectures:</a:t>
            </a:r>
          </a:p>
          <a:p>
            <a:pPr marL="1143000" lvl="2" indent="-228600">
              <a:buClr>
                <a:schemeClr val="tx1"/>
              </a:buClr>
              <a:buSzPct val="50000"/>
            </a:pPr>
            <a:r>
              <a:rPr lang="en-US" sz="1800" b="0" dirty="0">
                <a:solidFill>
                  <a:schemeClr val="tx1"/>
                </a:solidFill>
                <a:latin typeface="+mn-lt"/>
              </a:rPr>
              <a:t>Traditional lectures with slides</a:t>
            </a:r>
          </a:p>
          <a:p>
            <a:pPr marL="685800" lvl="1" indent="-228600">
              <a:buClr>
                <a:schemeClr val="tx1"/>
              </a:buClr>
            </a:pPr>
            <a:r>
              <a:rPr lang="en-US" b="0" dirty="0">
                <a:solidFill>
                  <a:schemeClr val="tx1"/>
                </a:solidFill>
              </a:rPr>
              <a:t>Case Studies:</a:t>
            </a:r>
          </a:p>
          <a:p>
            <a:pPr marL="1143000" lvl="2" indent="-228600">
              <a:buClr>
                <a:schemeClr val="tx1"/>
              </a:buClr>
              <a:buSzPct val="50000"/>
            </a:pPr>
            <a:r>
              <a:rPr lang="en-US" sz="1800" b="0" dirty="0">
                <a:solidFill>
                  <a:schemeClr val="tx1"/>
                </a:solidFill>
                <a:latin typeface="+mn-lt"/>
              </a:rPr>
              <a:t>Demonstrations and instructor-led workshops</a:t>
            </a:r>
          </a:p>
          <a:p>
            <a:pPr marL="685800" lvl="1" indent="-228600">
              <a:buClr>
                <a:schemeClr val="tx1"/>
              </a:buClr>
            </a:pPr>
            <a:r>
              <a:rPr lang="en-US" b="0" dirty="0">
                <a:solidFill>
                  <a:schemeClr val="tx1"/>
                </a:solidFill>
                <a:latin typeface="+mn-lt"/>
              </a:rPr>
              <a:t>Workshops:</a:t>
            </a:r>
          </a:p>
          <a:p>
            <a:pPr marL="1143000" lvl="2" indent="-228600">
              <a:buClr>
                <a:schemeClr val="tx1"/>
              </a:buClr>
              <a:buSzPct val="50000"/>
            </a:pPr>
            <a:r>
              <a:rPr lang="en-US" sz="1800" b="0" dirty="0">
                <a:solidFill>
                  <a:schemeClr val="tx1"/>
                </a:solidFill>
                <a:latin typeface="+mn-lt"/>
              </a:rPr>
              <a:t>Student exercises, using material provided in the lectures, user’s manual, and other documentation.</a:t>
            </a:r>
          </a:p>
          <a:p>
            <a:pPr marL="1143000" lvl="2" indent="-228600">
              <a:buClr>
                <a:schemeClr val="tx1"/>
              </a:buClr>
              <a:buSzPct val="50000"/>
            </a:pPr>
            <a:r>
              <a:rPr lang="en-US" sz="1800" b="0" dirty="0">
                <a:solidFill>
                  <a:schemeClr val="tx1"/>
                </a:solidFill>
                <a:latin typeface="+mn-lt"/>
              </a:rPr>
              <a:t>Please feel free to ask us a lot of 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4</a:t>
            </a:fld>
            <a:endParaRPr lang="en-US"/>
          </a:p>
        </p:txBody>
      </p:sp>
      <p:pic>
        <p:nvPicPr>
          <p:cNvPr id="6" name="Picture 5">
            <a:extLst>
              <a:ext uri="{FF2B5EF4-FFF2-40B4-BE49-F238E27FC236}">
                <a16:creationId xmlns:a16="http://schemas.microsoft.com/office/drawing/2014/main" id="{FDE60CDE-3A31-C7BF-F4B5-C76032750A63}"/>
              </a:ext>
            </a:extLst>
          </p:cNvPr>
          <p:cNvPicPr>
            <a:picLocks noChangeAspect="1"/>
          </p:cNvPicPr>
          <p:nvPr/>
        </p:nvPicPr>
        <p:blipFill>
          <a:blip r:embed="rId2"/>
          <a:stretch>
            <a:fillRect/>
          </a:stretch>
        </p:blipFill>
        <p:spPr>
          <a:xfrm>
            <a:off x="6431622" y="1372613"/>
            <a:ext cx="5353977" cy="4113788"/>
          </a:xfrm>
          <a:prstGeom prst="rect">
            <a:avLst/>
          </a:prstGeom>
        </p:spPr>
      </p:pic>
    </p:spTree>
    <p:extLst>
      <p:ext uri="{BB962C8B-B14F-4D97-AF65-F5344CB8AC3E}">
        <p14:creationId xmlns:p14="http://schemas.microsoft.com/office/powerpoint/2010/main" val="3828246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Systems Modeling: Guiding Principles</a:t>
            </a:r>
          </a:p>
        </p:txBody>
      </p:sp>
      <p:sp>
        <p:nvSpPr>
          <p:cNvPr id="3" name="Content Placeholder 2"/>
          <p:cNvSpPr>
            <a:spLocks noGrp="1"/>
          </p:cNvSpPr>
          <p:nvPr>
            <p:ph idx="1"/>
          </p:nvPr>
        </p:nvSpPr>
        <p:spPr>
          <a:xfrm>
            <a:off x="406400" y="1008014"/>
            <a:ext cx="8157983" cy="5220664"/>
          </a:xfrm>
        </p:spPr>
        <p:txBody>
          <a:bodyPr/>
          <a:lstStyle/>
          <a:p>
            <a:pPr>
              <a:spcAft>
                <a:spcPts val="600"/>
              </a:spcAft>
              <a:buClr>
                <a:schemeClr val="tx1"/>
              </a:buClr>
            </a:pPr>
            <a:r>
              <a:rPr lang="en-US" dirty="0">
                <a:solidFill>
                  <a:schemeClr val="tx1"/>
                </a:solidFill>
                <a:latin typeface="+mn-lt"/>
              </a:rPr>
              <a:t>George Box:</a:t>
            </a:r>
          </a:p>
          <a:p>
            <a:pPr marL="357187" lvl="1" indent="0">
              <a:spcAft>
                <a:spcPts val="600"/>
              </a:spcAft>
              <a:buClr>
                <a:schemeClr val="tx1"/>
              </a:buClr>
              <a:buNone/>
            </a:pPr>
            <a:r>
              <a:rPr lang="en-US" b="0" i="1" dirty="0">
                <a:solidFill>
                  <a:schemeClr val="tx1"/>
                </a:solidFill>
                <a:latin typeface="+mn-lt"/>
              </a:rPr>
              <a:t>... all models are approximations. Essentially,</a:t>
            </a:r>
            <a:r>
              <a:rPr lang="en-US" i="1" dirty="0">
                <a:solidFill>
                  <a:schemeClr val="tx1"/>
                </a:solidFill>
                <a:latin typeface="+mn-lt"/>
              </a:rPr>
              <a:t> all models are wrong, but some are useful.</a:t>
            </a:r>
            <a:r>
              <a:rPr lang="en-US" b="0" i="1" dirty="0">
                <a:solidFill>
                  <a:schemeClr val="tx1"/>
                </a:solidFill>
                <a:latin typeface="+mn-lt"/>
              </a:rPr>
              <a:t> However, the approximate nature of the model must always be borne in mind....</a:t>
            </a:r>
          </a:p>
          <a:p>
            <a:pPr marL="357187" lvl="1" indent="0">
              <a:spcAft>
                <a:spcPts val="600"/>
              </a:spcAft>
              <a:buClr>
                <a:schemeClr val="tx1"/>
              </a:buClr>
              <a:buNone/>
            </a:pPr>
            <a:r>
              <a:rPr lang="en-US" b="0" u="sng" dirty="0">
                <a:solidFill>
                  <a:schemeClr val="tx1"/>
                </a:solidFill>
                <a:latin typeface="+mn-lt"/>
              </a:rPr>
              <a:t>Paraphrased</a:t>
            </a:r>
            <a:r>
              <a:rPr lang="en-US" b="0" dirty="0">
                <a:solidFill>
                  <a:schemeClr val="tx1"/>
                </a:solidFill>
                <a:latin typeface="+mn-lt"/>
              </a:rPr>
              <a:t>:</a:t>
            </a:r>
          </a:p>
          <a:p>
            <a:pPr marL="646112" lvl="2" indent="0">
              <a:spcAft>
                <a:spcPts val="600"/>
              </a:spcAft>
              <a:buClr>
                <a:schemeClr val="tx1"/>
              </a:buClr>
              <a:buNone/>
            </a:pPr>
            <a:r>
              <a:rPr lang="en-US" sz="1800" b="0" dirty="0">
                <a:solidFill>
                  <a:schemeClr val="tx1"/>
                </a:solidFill>
                <a:latin typeface="+mn-lt"/>
              </a:rPr>
              <a:t>“All models are wrong, but some are useful.”</a:t>
            </a:r>
          </a:p>
          <a:p>
            <a:pPr>
              <a:spcAft>
                <a:spcPts val="600"/>
              </a:spcAft>
              <a:buClr>
                <a:schemeClr val="tx1"/>
              </a:buClr>
            </a:pPr>
            <a:r>
              <a:rPr lang="en-US" dirty="0">
                <a:solidFill>
                  <a:schemeClr val="tx1"/>
                </a:solidFill>
                <a:latin typeface="+mn-lt"/>
              </a:rPr>
              <a:t>Albert Einstein:</a:t>
            </a:r>
          </a:p>
          <a:p>
            <a:pPr marL="357187" lvl="1" indent="0">
              <a:spcAft>
                <a:spcPts val="600"/>
              </a:spcAft>
              <a:buClr>
                <a:schemeClr val="tx1"/>
              </a:buClr>
              <a:buNone/>
            </a:pPr>
            <a:r>
              <a:rPr lang="en-US" b="0" i="1" dirty="0">
                <a:solidFill>
                  <a:schemeClr val="tx1"/>
                </a:solidFill>
              </a:rPr>
              <a:t>It can scarcely be denied that the supreme goal of all theory is to make the irreducible basic elements as simple and as few as possible without having to surrender the adequate representation of a single datum of experience.</a:t>
            </a:r>
            <a:endParaRPr lang="en-US" b="0" i="1" dirty="0">
              <a:solidFill>
                <a:schemeClr val="tx1"/>
              </a:solidFill>
              <a:latin typeface="+mn-lt"/>
            </a:endParaRPr>
          </a:p>
          <a:p>
            <a:pPr marL="357187" lvl="1" indent="0">
              <a:spcAft>
                <a:spcPts val="600"/>
              </a:spcAft>
              <a:buClr>
                <a:schemeClr val="tx1"/>
              </a:buClr>
              <a:buNone/>
            </a:pPr>
            <a:r>
              <a:rPr lang="en-US" b="0" u="sng" dirty="0">
                <a:solidFill>
                  <a:schemeClr val="tx1"/>
                </a:solidFill>
                <a:latin typeface="+mn-lt"/>
              </a:rPr>
              <a:t>Paraphrased</a:t>
            </a:r>
            <a:r>
              <a:rPr lang="en-US" b="0" dirty="0">
                <a:solidFill>
                  <a:schemeClr val="tx1"/>
                </a:solidFill>
                <a:latin typeface="+mn-lt"/>
              </a:rPr>
              <a:t>:</a:t>
            </a:r>
          </a:p>
          <a:p>
            <a:pPr marL="646112" lvl="2" indent="0">
              <a:spcAft>
                <a:spcPts val="600"/>
              </a:spcAft>
              <a:buClr>
                <a:schemeClr val="tx1"/>
              </a:buClr>
              <a:buNone/>
            </a:pPr>
            <a:r>
              <a:rPr lang="en-US" sz="1800" b="0" dirty="0">
                <a:solidFill>
                  <a:schemeClr val="tx1"/>
                </a:solidFill>
                <a:latin typeface="+mn-lt"/>
              </a:rPr>
              <a:t>“Everything should be made as simple as possible, but no simpler.”</a:t>
            </a:r>
          </a:p>
          <a:p>
            <a:pPr indent="-214313">
              <a:spcAft>
                <a:spcPts val="600"/>
              </a:spcAft>
              <a:buClr>
                <a:schemeClr val="tx1"/>
              </a:buClr>
            </a:pPr>
            <a:r>
              <a:rPr lang="en-US" dirty="0">
                <a:solidFill>
                  <a:schemeClr val="tx1"/>
                </a:solidFill>
                <a:latin typeface="+mn-lt"/>
              </a:rPr>
              <a:t>Hans Albert Einstein (Hydraulic Engineer):</a:t>
            </a:r>
          </a:p>
          <a:p>
            <a:pPr marL="357187" lvl="1" indent="0">
              <a:spcAft>
                <a:spcPts val="600"/>
              </a:spcAft>
              <a:buClr>
                <a:schemeClr val="tx1"/>
              </a:buClr>
              <a:buNone/>
            </a:pPr>
            <a:r>
              <a:rPr lang="en-US" b="0" i="1" dirty="0">
                <a:solidFill>
                  <a:schemeClr val="tx1"/>
                </a:solidFill>
                <a:latin typeface="+mn-lt"/>
              </a:rPr>
              <a:t>You can assume anything you want. The water won’t! </a:t>
            </a:r>
          </a:p>
          <a:p>
            <a:pPr marL="357187" lvl="1" indent="0">
              <a:spcAft>
                <a:spcPts val="600"/>
              </a:spcAft>
              <a:buClr>
                <a:schemeClr val="tx1"/>
              </a:buClr>
              <a:buNone/>
            </a:pPr>
            <a:r>
              <a:rPr lang="en-US" b="0" u="sng" dirty="0">
                <a:solidFill>
                  <a:schemeClr val="tx1"/>
                </a:solidFill>
                <a:latin typeface="+mn-lt"/>
              </a:rPr>
              <a:t>Moral</a:t>
            </a:r>
            <a:r>
              <a:rPr lang="en-US" b="0" dirty="0">
                <a:solidFill>
                  <a:schemeClr val="tx1"/>
                </a:solidFill>
                <a:latin typeface="+mn-lt"/>
              </a:rPr>
              <a:t>: Be careful with your assumptions.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5</a:t>
            </a:fld>
            <a:endParaRPr lang="en-US"/>
          </a:p>
        </p:txBody>
      </p:sp>
      <p:pic>
        <p:nvPicPr>
          <p:cNvPr id="1026" name="Picture 2">
            <a:extLst>
              <a:ext uri="{FF2B5EF4-FFF2-40B4-BE49-F238E27FC236}">
                <a16:creationId xmlns:a16="http://schemas.microsoft.com/office/drawing/2014/main" id="{12B3E320-1ACB-8453-7368-EE4E204C8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9409" y="1037959"/>
            <a:ext cx="1531842" cy="2304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64A574E-B65E-42C9-6CF5-1BF131F0D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163" y="4430332"/>
            <a:ext cx="1739288" cy="173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DB090A-CB57-E9ED-03D4-E79FCCBF630D}"/>
              </a:ext>
            </a:extLst>
          </p:cNvPr>
          <p:cNvSpPr txBox="1"/>
          <p:nvPr/>
        </p:nvSpPr>
        <p:spPr>
          <a:xfrm>
            <a:off x="9926451" y="4588845"/>
            <a:ext cx="1666705" cy="1569660"/>
          </a:xfrm>
          <a:prstGeom prst="rect">
            <a:avLst/>
          </a:prstGeom>
          <a:noFill/>
        </p:spPr>
        <p:txBody>
          <a:bodyPr wrap="square" rtlCol="0">
            <a:spAutoFit/>
          </a:bodyPr>
          <a:lstStyle/>
          <a:p>
            <a:r>
              <a:rPr lang="en-US" sz="1600" dirty="0"/>
              <a:t>Albert Einstein, said of his son’s career, “He is working on a more difficult problem.”</a:t>
            </a:r>
          </a:p>
        </p:txBody>
      </p:sp>
      <p:pic>
        <p:nvPicPr>
          <p:cNvPr id="1028" name="Picture 4" descr="Albert Einstein - Wikipedia">
            <a:extLst>
              <a:ext uri="{FF2B5EF4-FFF2-40B4-BE49-F238E27FC236}">
                <a16:creationId xmlns:a16="http://schemas.microsoft.com/office/drawing/2014/main" id="{173D6314-156C-2F5F-8A28-430DAA957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4761" y="2296632"/>
            <a:ext cx="1728395" cy="227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610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6</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t>Question: When you stir a cup of tea with tea leaves in the bottom of the cup, do they move towards the center of the cup or towards the sides?</a:t>
            </a: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spTree>
    <p:extLst>
      <p:ext uri="{BB962C8B-B14F-4D97-AF65-F5344CB8AC3E}">
        <p14:creationId xmlns:p14="http://schemas.microsoft.com/office/powerpoint/2010/main" val="47123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7</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t>It seems simple: centrifugal force should cause the tea leaves to collect along the sides of the cup. But do they?</a:t>
            </a: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spTree>
    <p:extLst>
      <p:ext uri="{BB962C8B-B14F-4D97-AF65-F5344CB8AC3E}">
        <p14:creationId xmlns:p14="http://schemas.microsoft.com/office/powerpoint/2010/main" val="170371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8</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t>It seems simple: centrifugal force should cause the tea leaves to collect along the sides of the cup. But do they?</a:t>
            </a:r>
          </a:p>
          <a:p>
            <a:pPr marL="228600" indent="-228600">
              <a:buClr>
                <a:schemeClr val="tx1"/>
              </a:buClr>
              <a:buFont typeface="Arial" panose="020B0604020202020204" pitchFamily="34" charset="0"/>
              <a:buChar char="•"/>
            </a:pPr>
            <a:r>
              <a:rPr lang="en-US" b="0" dirty="0"/>
              <a:t>Albert Einstein solved this problem in 1926 in a paper he wrote on meandering rivers. Einstein was the first person to describe how </a:t>
            </a:r>
            <a:r>
              <a:rPr lang="en-US" b="0" i="1" dirty="0"/>
              <a:t>helical flow </a:t>
            </a:r>
            <a:r>
              <a:rPr lang="en-US" b="0" dirty="0"/>
              <a:t>helps to determine the length and migration of meander bends in rivers.</a:t>
            </a:r>
          </a:p>
          <a:p>
            <a:pPr marL="342900" indent="-342900">
              <a:buClr>
                <a:schemeClr val="tx1"/>
              </a:buClr>
              <a:buFont typeface="Arial" panose="020B0604020202020204" pitchFamily="34" charset="0"/>
              <a:buChar char="•"/>
            </a:pPr>
            <a:endParaRPr lang="en-US" b="0" dirty="0"/>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pic>
        <p:nvPicPr>
          <p:cNvPr id="11266" name="Picture 2">
            <a:extLst>
              <a:ext uri="{FF2B5EF4-FFF2-40B4-BE49-F238E27FC236}">
                <a16:creationId xmlns:a16="http://schemas.microsoft.com/office/drawing/2014/main" id="{FDB35643-C0F2-D557-417A-70A92ACEB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8515" y="3838238"/>
            <a:ext cx="2625237" cy="252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9</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t>It seems simple: centrifugal force should cause the tea leaves to collect along the sides of the cup. But do they?</a:t>
            </a:r>
          </a:p>
          <a:p>
            <a:pPr marL="228600" indent="-228600">
              <a:buClr>
                <a:schemeClr val="tx1"/>
              </a:buClr>
              <a:buFont typeface="Arial" panose="020B0604020202020204" pitchFamily="34" charset="0"/>
              <a:buChar char="•"/>
            </a:pPr>
            <a:r>
              <a:rPr lang="en-US" b="0" dirty="0"/>
              <a:t>Albert Einstein solved this problem in 1926 in a paper he wrote on meandering rivers. Einstein was the first person to describe how </a:t>
            </a:r>
            <a:r>
              <a:rPr lang="en-US" b="0" i="1" dirty="0"/>
              <a:t>helical flow </a:t>
            </a:r>
            <a:r>
              <a:rPr lang="en-US" b="0" dirty="0"/>
              <a:t>helps to determine the length and migration of meander bends in rivers.</a:t>
            </a:r>
          </a:p>
          <a:p>
            <a:pPr marL="342900" indent="-342900">
              <a:buClr>
                <a:schemeClr val="tx1"/>
              </a:buClr>
              <a:buFont typeface="Arial" panose="020B0604020202020204" pitchFamily="34" charset="0"/>
              <a:buChar char="•"/>
            </a:pPr>
            <a:endParaRPr lang="en-US" b="0" dirty="0"/>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pic>
        <p:nvPicPr>
          <p:cNvPr id="11266" name="Picture 2">
            <a:extLst>
              <a:ext uri="{FF2B5EF4-FFF2-40B4-BE49-F238E27FC236}">
                <a16:creationId xmlns:a16="http://schemas.microsoft.com/office/drawing/2014/main" id="{FDB35643-C0F2-D557-417A-70A92ACEB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8515" y="3838238"/>
            <a:ext cx="2625237" cy="25263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background pattern&#10;&#10;Description automatically generated">
            <a:extLst>
              <a:ext uri="{FF2B5EF4-FFF2-40B4-BE49-F238E27FC236}">
                <a16:creationId xmlns:a16="http://schemas.microsoft.com/office/drawing/2014/main" id="{2F55BA1C-7903-004A-A3CC-C4BCBA87ED5E}"/>
              </a:ext>
            </a:extLst>
          </p:cNvPr>
          <p:cNvPicPr>
            <a:picLocks noChangeAspect="1"/>
          </p:cNvPicPr>
          <p:nvPr/>
        </p:nvPicPr>
        <p:blipFill>
          <a:blip r:embed="rId6"/>
          <a:stretch>
            <a:fillRect/>
          </a:stretch>
        </p:blipFill>
        <p:spPr>
          <a:xfrm>
            <a:off x="3836117" y="3731292"/>
            <a:ext cx="3279820" cy="2186547"/>
          </a:xfrm>
          <a:prstGeom prst="rect">
            <a:avLst/>
          </a:prstGeom>
        </p:spPr>
      </p:pic>
      <p:pic>
        <p:nvPicPr>
          <p:cNvPr id="17" name="Picture 16" descr="A picture containing text, grass, blackboard&#10;&#10;Description automatically generated">
            <a:extLst>
              <a:ext uri="{FF2B5EF4-FFF2-40B4-BE49-F238E27FC236}">
                <a16:creationId xmlns:a16="http://schemas.microsoft.com/office/drawing/2014/main" id="{EC580901-1F95-8CDE-4C36-6AF7C2E0B03E}"/>
              </a:ext>
            </a:extLst>
          </p:cNvPr>
          <p:cNvPicPr>
            <a:picLocks noChangeAspect="1"/>
          </p:cNvPicPr>
          <p:nvPr/>
        </p:nvPicPr>
        <p:blipFill>
          <a:blip r:embed="rId7"/>
          <a:stretch>
            <a:fillRect/>
          </a:stretch>
        </p:blipFill>
        <p:spPr>
          <a:xfrm>
            <a:off x="483674" y="3731292"/>
            <a:ext cx="3276600" cy="2184400"/>
          </a:xfrm>
          <a:prstGeom prst="rect">
            <a:avLst/>
          </a:prstGeom>
        </p:spPr>
      </p:pic>
      <p:sp>
        <p:nvSpPr>
          <p:cNvPr id="18" name="TextBox 17">
            <a:extLst>
              <a:ext uri="{FF2B5EF4-FFF2-40B4-BE49-F238E27FC236}">
                <a16:creationId xmlns:a16="http://schemas.microsoft.com/office/drawing/2014/main" id="{DD8B416E-29A6-B8D3-6C1F-5B1257A3D136}"/>
              </a:ext>
            </a:extLst>
          </p:cNvPr>
          <p:cNvSpPr txBox="1"/>
          <p:nvPr/>
        </p:nvSpPr>
        <p:spPr>
          <a:xfrm>
            <a:off x="483674" y="5941273"/>
            <a:ext cx="3279820" cy="338554"/>
          </a:xfrm>
          <a:prstGeom prst="rect">
            <a:avLst/>
          </a:prstGeom>
          <a:noFill/>
        </p:spPr>
        <p:txBody>
          <a:bodyPr wrap="square" rtlCol="0">
            <a:spAutoFit/>
          </a:bodyPr>
          <a:lstStyle/>
          <a:p>
            <a:pPr algn="ctr"/>
            <a:r>
              <a:rPr lang="en-US" sz="1600" dirty="0"/>
              <a:t>Amazon River, 1985</a:t>
            </a:r>
          </a:p>
        </p:txBody>
      </p:sp>
      <p:sp>
        <p:nvSpPr>
          <p:cNvPr id="21" name="TextBox 20">
            <a:extLst>
              <a:ext uri="{FF2B5EF4-FFF2-40B4-BE49-F238E27FC236}">
                <a16:creationId xmlns:a16="http://schemas.microsoft.com/office/drawing/2014/main" id="{0D852614-868A-B6D3-C9C2-2C9018CA6A1C}"/>
              </a:ext>
            </a:extLst>
          </p:cNvPr>
          <p:cNvSpPr txBox="1"/>
          <p:nvPr/>
        </p:nvSpPr>
        <p:spPr>
          <a:xfrm>
            <a:off x="3836117" y="5941273"/>
            <a:ext cx="3279820" cy="338554"/>
          </a:xfrm>
          <a:prstGeom prst="rect">
            <a:avLst/>
          </a:prstGeom>
          <a:noFill/>
        </p:spPr>
        <p:txBody>
          <a:bodyPr wrap="square" rtlCol="0">
            <a:spAutoFit/>
          </a:bodyPr>
          <a:lstStyle/>
          <a:p>
            <a:pPr algn="ctr"/>
            <a:r>
              <a:rPr lang="en-US" sz="1600" dirty="0"/>
              <a:t>Amazon River, 2014</a:t>
            </a:r>
          </a:p>
        </p:txBody>
      </p:sp>
      <p:sp>
        <p:nvSpPr>
          <p:cNvPr id="22" name="TextBox 21">
            <a:extLst>
              <a:ext uri="{FF2B5EF4-FFF2-40B4-BE49-F238E27FC236}">
                <a16:creationId xmlns:a16="http://schemas.microsoft.com/office/drawing/2014/main" id="{8B417399-1454-1A0E-D140-90C3AA2EE741}"/>
              </a:ext>
            </a:extLst>
          </p:cNvPr>
          <p:cNvSpPr txBox="1"/>
          <p:nvPr/>
        </p:nvSpPr>
        <p:spPr>
          <a:xfrm>
            <a:off x="3851321" y="5564082"/>
            <a:ext cx="3249411" cy="338554"/>
          </a:xfrm>
          <a:prstGeom prst="rect">
            <a:avLst/>
          </a:prstGeom>
          <a:noFill/>
        </p:spPr>
        <p:txBody>
          <a:bodyPr wrap="square" rtlCol="0">
            <a:spAutoFit/>
          </a:bodyPr>
          <a:lstStyle/>
          <a:p>
            <a:pPr algn="ctr"/>
            <a:r>
              <a:rPr lang="en-US" sz="1600" dirty="0">
                <a:solidFill>
                  <a:schemeClr val="bg1"/>
                </a:solidFill>
              </a:rPr>
              <a:t>https:earthobservatory.nasa.gov</a:t>
            </a:r>
          </a:p>
        </p:txBody>
      </p:sp>
    </p:spTree>
    <p:extLst>
      <p:ext uri="{BB962C8B-B14F-4D97-AF65-F5344CB8AC3E}">
        <p14:creationId xmlns:p14="http://schemas.microsoft.com/office/powerpoint/2010/main" val="426767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7" ma:contentTypeDescription="Create a new document." ma:contentTypeScope="" ma:versionID="b597350ac56df3b205f31c92d01b5399">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d68b58b16e26a3cc352e2bbfa603f9b3"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Props1.xml><?xml version="1.0" encoding="utf-8"?>
<ds:datastoreItem xmlns:ds="http://schemas.openxmlformats.org/officeDocument/2006/customXml" ds:itemID="{B2427066-D45A-4163-A7FF-2C1E0E496B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3.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78</TotalTime>
  <Words>2213</Words>
  <Application>Microsoft Macintosh PowerPoint</Application>
  <PresentationFormat>Widescreen</PresentationFormat>
  <Paragraphs>265</Paragraphs>
  <Slides>23</Slides>
  <Notes>4</Notes>
  <HiddenSlides>1</HiddenSlides>
  <MMClips>4</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23</vt:i4>
      </vt:variant>
    </vt:vector>
  </HeadingPairs>
  <TitlesOfParts>
    <vt:vector size="34" baseType="lpstr">
      <vt:lpstr>-apple-system</vt:lpstr>
      <vt:lpstr>Arial</vt:lpstr>
      <vt:lpstr>Calibri</vt:lpstr>
      <vt:lpstr>Calibri Light</vt:lpstr>
      <vt:lpstr>Courier New</vt:lpstr>
      <vt:lpstr>Wingdings</vt:lpstr>
      <vt:lpstr>Title Slide Templates</vt:lpstr>
      <vt:lpstr>UNCL // FOUO Content</vt:lpstr>
      <vt:lpstr>UNCLASSIFIED Content</vt:lpstr>
      <vt:lpstr>Custom Classification Content</vt:lpstr>
      <vt:lpstr>Standard White Theme</vt:lpstr>
      <vt:lpstr>CE-QUAL-W2 Workshop, 2022 Introduction and Overview</vt:lpstr>
      <vt:lpstr>Workshop Introduction</vt:lpstr>
      <vt:lpstr>Instruction and Coordination</vt:lpstr>
      <vt:lpstr>Workshop Introduction</vt:lpstr>
      <vt:lpstr>Systems Modeling: Guiding Principles</vt:lpstr>
      <vt:lpstr>The Tea Leaf Paradox</vt:lpstr>
      <vt:lpstr>The Tea Leaf Paradox</vt:lpstr>
      <vt:lpstr>The Tea Leaf Paradox</vt:lpstr>
      <vt:lpstr>The Tea Leaf Paradox</vt:lpstr>
      <vt:lpstr>Modeling Definitions</vt:lpstr>
      <vt:lpstr>Modeling Definitions</vt:lpstr>
      <vt:lpstr>Computer Models &amp; Programming</vt:lpstr>
      <vt:lpstr>Water Quality Modeling</vt:lpstr>
      <vt:lpstr>Benefits of Water Quality Modeling</vt:lpstr>
      <vt:lpstr>Reservoir Processes and Zones</vt:lpstr>
      <vt:lpstr>Model Dimensions, River-Reservoir System</vt:lpstr>
      <vt:lpstr>Model Dimensions: River-Floodplain System</vt:lpstr>
      <vt:lpstr>Introduction to CE-QUAL-W2</vt:lpstr>
      <vt:lpstr>CE-QUAL-W2 Applications</vt:lpstr>
      <vt:lpstr>CE-QUAL-W2 Capabilities</vt:lpstr>
      <vt:lpstr>CE-QUAL-W2 Capabilities, Continued</vt:lpstr>
      <vt:lpstr>Acknowledgements</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Todd Steissberg</cp:lastModifiedBy>
  <cp:revision>400</cp:revision>
  <cp:lastPrinted>2018-03-14T15:02:38Z</cp:lastPrinted>
  <dcterms:created xsi:type="dcterms:W3CDTF">2022-08-04T21:02:01Z</dcterms:created>
  <dcterms:modified xsi:type="dcterms:W3CDTF">2022-08-16T06:54:06Z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y fmtid="{D5CDD505-2E9C-101B-9397-08002B2CF9AE}" pid="3" name="MediaServiceImageTags">
    <vt:lpwstr/>
  </property>
</Properties>
</file>